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9" r:id="rId1"/>
    <p:sldMasterId id="2147484005" r:id="rId2"/>
  </p:sldMasterIdLst>
  <p:notesMasterIdLst>
    <p:notesMasterId r:id="rId10"/>
  </p:notesMasterIdLst>
  <p:handoutMasterIdLst>
    <p:handoutMasterId r:id="rId11"/>
  </p:handoutMasterIdLst>
  <p:sldIdLst>
    <p:sldId id="449" r:id="rId3"/>
    <p:sldId id="501" r:id="rId4"/>
    <p:sldId id="494" r:id="rId5"/>
    <p:sldId id="500" r:id="rId6"/>
    <p:sldId id="491" r:id="rId7"/>
    <p:sldId id="502" r:id="rId8"/>
    <p:sldId id="503" r:id="rId9"/>
  </p:sldIdLst>
  <p:sldSz cx="12188825"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FFFF99"/>
    <a:srgbClr val="51FDFF"/>
    <a:srgbClr val="0E4D72"/>
    <a:srgbClr val="22B5FF"/>
    <a:srgbClr val="03D526"/>
    <a:srgbClr val="008080"/>
    <a:srgbClr val="13BCC7"/>
    <a:srgbClr val="4DCAFF"/>
    <a:srgbClr val="119E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7" autoAdjust="0"/>
    <p:restoredTop sz="89829" autoAdjust="0"/>
  </p:normalViewPr>
  <p:slideViewPr>
    <p:cSldViewPr snapToGrid="0">
      <p:cViewPr>
        <p:scale>
          <a:sx n="75" d="100"/>
          <a:sy n="75" d="100"/>
        </p:scale>
        <p:origin x="-1037" y="-173"/>
      </p:cViewPr>
      <p:guideLst>
        <p:guide orient="horz" pos="429"/>
        <p:guide pos="72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sz="quarter" idx="1"/>
          </p:nvPr>
        </p:nvSpPr>
        <p:spPr>
          <a:xfrm>
            <a:off x="3884614" y="0"/>
            <a:ext cx="2971800" cy="465138"/>
          </a:xfrm>
          <a:prstGeom prst="rect">
            <a:avLst/>
          </a:prstGeom>
        </p:spPr>
        <p:txBody>
          <a:bodyPr vert="horz" lIns="91438" tIns="45719" rIns="91438" bIns="45719" rtlCol="0"/>
          <a:lstStyle>
            <a:lvl1pPr algn="r">
              <a:defRPr sz="1200"/>
            </a:lvl1pPr>
          </a:lstStyle>
          <a:p>
            <a:fld id="{D4520DB6-4BC4-474E-864B-7572F1A77523}" type="datetimeFigureOut">
              <a:rPr lang="en-US" smtClean="0"/>
              <a:pPr/>
              <a:t>7/15/2014</a:t>
            </a:fld>
            <a:endParaRPr lang="en-US" dirty="0"/>
          </a:p>
        </p:txBody>
      </p:sp>
      <p:sp>
        <p:nvSpPr>
          <p:cNvPr id="4" name="Footer Placeholder 3"/>
          <p:cNvSpPr>
            <a:spLocks noGrp="1"/>
          </p:cNvSpPr>
          <p:nvPr>
            <p:ph type="ftr" sz="quarter" idx="2"/>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4" y="8829676"/>
            <a:ext cx="2971800" cy="465138"/>
          </a:xfrm>
          <a:prstGeom prst="rect">
            <a:avLst/>
          </a:prstGeom>
        </p:spPr>
        <p:txBody>
          <a:bodyPr vert="horz" lIns="91438" tIns="45719" rIns="91438" bIns="45719" rtlCol="0" anchor="b"/>
          <a:lstStyle>
            <a:lvl1pPr algn="r">
              <a:defRPr sz="1200"/>
            </a:lvl1pPr>
          </a:lstStyle>
          <a:p>
            <a:fld id="{FA642C3C-970C-B943-AE05-11E6718043A6}" type="slidenum">
              <a:rPr lang="en-US" smtClean="0"/>
              <a:pPr/>
              <a:t>‹#›</a:t>
            </a:fld>
            <a:endParaRPr lang="en-US" dirty="0"/>
          </a:p>
        </p:txBody>
      </p:sp>
    </p:spTree>
    <p:extLst>
      <p:ext uri="{BB962C8B-B14F-4D97-AF65-F5344CB8AC3E}">
        <p14:creationId xmlns:p14="http://schemas.microsoft.com/office/powerpoint/2010/main" val="2486686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idx="1"/>
          </p:nvPr>
        </p:nvSpPr>
        <p:spPr>
          <a:xfrm>
            <a:off x="3884614" y="0"/>
            <a:ext cx="2971800" cy="465138"/>
          </a:xfrm>
          <a:prstGeom prst="rect">
            <a:avLst/>
          </a:prstGeom>
        </p:spPr>
        <p:txBody>
          <a:bodyPr vert="horz" lIns="91438" tIns="45719" rIns="91438" bIns="45719" rtlCol="0"/>
          <a:lstStyle>
            <a:lvl1pPr algn="r">
              <a:defRPr sz="1200"/>
            </a:lvl1pPr>
          </a:lstStyle>
          <a:p>
            <a:fld id="{D843A04C-2FFB-5142-9D5C-5FF8FC9DEE74}" type="datetimeFigureOut">
              <a:rPr lang="en-US" smtClean="0"/>
              <a:pPr/>
              <a:t>7/15/2014</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38" tIns="45719" rIns="91438" bIns="45719" rtlCol="0" anchor="ctr"/>
          <a:lstStyle/>
          <a:p>
            <a:endParaRPr lang="en-US" dirty="0"/>
          </a:p>
        </p:txBody>
      </p:sp>
      <p:sp>
        <p:nvSpPr>
          <p:cNvPr id="5" name="Notes Placeholder 4"/>
          <p:cNvSpPr>
            <a:spLocks noGrp="1"/>
          </p:cNvSpPr>
          <p:nvPr>
            <p:ph type="body" sz="quarter" idx="3"/>
          </p:nvPr>
        </p:nvSpPr>
        <p:spPr>
          <a:xfrm>
            <a:off x="685800" y="4416426"/>
            <a:ext cx="5486400" cy="4183063"/>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4" y="8829676"/>
            <a:ext cx="2971800" cy="465138"/>
          </a:xfrm>
          <a:prstGeom prst="rect">
            <a:avLst/>
          </a:prstGeom>
        </p:spPr>
        <p:txBody>
          <a:bodyPr vert="horz" lIns="91438" tIns="45719" rIns="91438" bIns="45719" rtlCol="0" anchor="b"/>
          <a:lstStyle>
            <a:lvl1pPr algn="r">
              <a:defRPr sz="1200"/>
            </a:lvl1pPr>
          </a:lstStyle>
          <a:p>
            <a:fld id="{F246E544-6F9D-0145-A490-5CD892F720DC}" type="slidenum">
              <a:rPr lang="en-US" smtClean="0"/>
              <a:pPr/>
              <a:t>‹#›</a:t>
            </a:fld>
            <a:endParaRPr lang="en-US" dirty="0"/>
          </a:p>
        </p:txBody>
      </p:sp>
    </p:spTree>
    <p:extLst>
      <p:ext uri="{BB962C8B-B14F-4D97-AF65-F5344CB8AC3E}">
        <p14:creationId xmlns:p14="http://schemas.microsoft.com/office/powerpoint/2010/main" val="714204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defTabSz="452217"/>
            <a:r>
              <a:rPr lang="en-US" dirty="0" smtClean="0"/>
              <a:t>Hello, and welcome to the Basic Training course for Cisco Information Server,</a:t>
            </a:r>
            <a:r>
              <a:rPr lang="en-US" baseline="0" dirty="0" smtClean="0"/>
              <a:t> or CIS</a:t>
            </a:r>
            <a:r>
              <a:rPr lang="en-US" dirty="0" smtClean="0"/>
              <a:t>.  In this first</a:t>
            </a:r>
            <a:r>
              <a:rPr lang="en-US" baseline="0" dirty="0" smtClean="0"/>
              <a:t> video, we’ll look at the agenda of our four-day training course.</a:t>
            </a:r>
            <a:endParaRPr lang="en-US" dirty="0" smtClean="0"/>
          </a:p>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a:t>
            </a:fld>
            <a:endParaRPr lang="en-US" dirty="0"/>
          </a:p>
        </p:txBody>
      </p:sp>
    </p:spTree>
    <p:extLst>
      <p:ext uri="{BB962C8B-B14F-4D97-AF65-F5344CB8AC3E}">
        <p14:creationId xmlns:p14="http://schemas.microsoft.com/office/powerpoint/2010/main" val="2324206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defTabSz="452217"/>
            <a:r>
              <a:rPr lang="en-US" dirty="0" smtClean="0"/>
              <a:t>Day 1 of CIS</a:t>
            </a:r>
            <a:r>
              <a:rPr lang="en-US" baseline="0" dirty="0" smtClean="0"/>
              <a:t> training includes seven main topics.  We begin with an overview of the product.  Next, we cover installation of CIS as well as the CIS Development Studio.  Our third module teaches how to connect to a data source.  We then look at introspection of data sources.  Next, we learn to create a federated SQL view of data.  We then examine the Grid Panel in the Development Studio.  We end Day 1 by learning to publish resources for external consumers.</a:t>
            </a:r>
            <a:endParaRPr lang="en-US" dirty="0" smtClean="0"/>
          </a:p>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4</a:t>
            </a:fld>
            <a:endParaRPr lang="en-US" dirty="0"/>
          </a:p>
        </p:txBody>
      </p:sp>
    </p:spTree>
    <p:extLst>
      <p:ext uri="{BB962C8B-B14F-4D97-AF65-F5344CB8AC3E}">
        <p14:creationId xmlns:p14="http://schemas.microsoft.com/office/powerpoint/2010/main" val="3891110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defTabSz="452217"/>
            <a:r>
              <a:rPr lang="en-US" dirty="0" smtClean="0"/>
              <a:t>A number of Lab activities are interspersed</a:t>
            </a:r>
            <a:r>
              <a:rPr lang="en-US" baseline="0" dirty="0" smtClean="0"/>
              <a:t> throughout the course.  Labs instruction documents are included as companion documents to these course videos.  These labs will provide hands-on experience with a wide range of CIS development activities, including: Installation, Connecting to a CSV file, Creating a simple view, Creating Joins and using the Grid Panel, Publishing views as a database, Publishing views as a web service, SQL Script procedures, Parameterized Queries, and Packaged Queries.</a:t>
            </a:r>
            <a:endParaRPr lang="en-US" dirty="0" smtClean="0"/>
          </a:p>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5</a:t>
            </a:fld>
            <a:endParaRPr lang="en-US" dirty="0"/>
          </a:p>
        </p:txBody>
      </p:sp>
    </p:spTree>
    <p:extLst>
      <p:ext uri="{BB962C8B-B14F-4D97-AF65-F5344CB8AC3E}">
        <p14:creationId xmlns:p14="http://schemas.microsoft.com/office/powerpoint/2010/main" val="1325074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B2E989-731B-46F0-8385-7261A905DCAB}" type="slidenum">
              <a:rPr lang="en-US" smtClean="0"/>
              <a:t>6</a:t>
            </a:fld>
            <a:endParaRPr lang="en-US"/>
          </a:p>
        </p:txBody>
      </p:sp>
    </p:spTree>
    <p:extLst>
      <p:ext uri="{BB962C8B-B14F-4D97-AF65-F5344CB8AC3E}">
        <p14:creationId xmlns:p14="http://schemas.microsoft.com/office/powerpoint/2010/main" val="677078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36A5C4-0F78-4D52-868B-AF400E794F3A}" type="slidenum">
              <a:rPr lang="en-US" smtClean="0"/>
              <a:pPr/>
              <a:t>7</a:t>
            </a:fld>
            <a:endParaRPr lang="en-US"/>
          </a:p>
        </p:txBody>
      </p:sp>
    </p:spTree>
    <p:extLst>
      <p:ext uri="{BB962C8B-B14F-4D97-AF65-F5344CB8AC3E}">
        <p14:creationId xmlns:p14="http://schemas.microsoft.com/office/powerpoint/2010/main" val="519128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680893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585699" y="6584515"/>
            <a:ext cx="845525"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3504" y="6580411"/>
            <a:ext cx="265238"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Break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98" y="0"/>
            <a:ext cx="12201522" cy="6865144"/>
          </a:xfrm>
          <a:prstGeom prst="rect">
            <a:avLst/>
          </a:prstGeom>
        </p:spPr>
      </p:pic>
      <p:sp>
        <p:nvSpPr>
          <p:cNvPr id="2" name="Title 1"/>
          <p:cNvSpPr>
            <a:spLocks noGrp="1"/>
          </p:cNvSpPr>
          <p:nvPr>
            <p:ph type="title"/>
          </p:nvPr>
        </p:nvSpPr>
        <p:spPr>
          <a:xfrm>
            <a:off x="507867" y="2286000"/>
            <a:ext cx="10969943" cy="990600"/>
          </a:xfrm>
        </p:spPr>
        <p:txBody>
          <a:bodyPr anchor="b">
            <a:normAutofit/>
          </a:bodyPr>
          <a:lstStyle>
            <a:lvl1pPr algn="r">
              <a:defRPr sz="4000">
                <a:solidFill>
                  <a:srgbClr val="005288"/>
                </a:solidFill>
              </a:defRPr>
            </a:lvl1pPr>
          </a:lstStyle>
          <a:p>
            <a:r>
              <a:rPr lang="en-US" dirty="0" smtClean="0"/>
              <a:t>Click to edit Master title style</a:t>
            </a:r>
            <a:endParaRPr lang="en-US" dirty="0"/>
          </a:p>
        </p:txBody>
      </p:sp>
      <p:sp>
        <p:nvSpPr>
          <p:cNvPr id="8" name="Text Placeholder 3"/>
          <p:cNvSpPr>
            <a:spLocks noGrp="1"/>
          </p:cNvSpPr>
          <p:nvPr>
            <p:ph type="body" sz="half" idx="2"/>
          </p:nvPr>
        </p:nvSpPr>
        <p:spPr>
          <a:xfrm>
            <a:off x="507867" y="3352800"/>
            <a:ext cx="10969943" cy="1905000"/>
          </a:xfrm>
          <a:prstGeom prst="rect">
            <a:avLst/>
          </a:prstGeom>
        </p:spPr>
        <p:txBody>
          <a:bodyPr>
            <a:normAutofit/>
          </a:bodyPr>
          <a:lstStyle>
            <a:lvl1pPr marL="0" indent="0" algn="r">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8065" y="6248400"/>
            <a:ext cx="1862182" cy="419100"/>
          </a:xfrm>
          <a:prstGeom prst="rect">
            <a:avLst/>
          </a:prstGeom>
        </p:spPr>
      </p:pic>
      <p:pic>
        <p:nvPicPr>
          <p:cNvPr id="6" name="Picture 2" descr="C:\Users\peter\AppData\Local\Temp\Rar$DR14.878\Composite Software Endorsement Mark\Composite_Software_2C_TM_Left.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443" y="6324600"/>
            <a:ext cx="2234617" cy="28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633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Closing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5" name="Picture 2" descr="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338037" y="2895603"/>
            <a:ext cx="351275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3351927" y="3810003"/>
            <a:ext cx="54849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defRPr/>
            </a:pPr>
            <a:r>
              <a:rPr lang="en-US" sz="1100" dirty="0" smtClean="0">
                <a:solidFill>
                  <a:srgbClr val="7F7F7F"/>
                </a:solidFill>
                <a:latin typeface="Futura Bk BT" pitchFamily="34" charset="0"/>
              </a:rPr>
              <a:t>THE</a:t>
            </a:r>
            <a:r>
              <a:rPr lang="en-US" sz="1100" baseline="0" dirty="0" smtClean="0">
                <a:solidFill>
                  <a:srgbClr val="7F7F7F"/>
                </a:solidFill>
                <a:latin typeface="Futura Bk BT" pitchFamily="34" charset="0"/>
              </a:rPr>
              <a:t> BIG DATA ADVANTAGE:</a:t>
            </a:r>
          </a:p>
          <a:p>
            <a:pPr algn="ctr">
              <a:defRPr/>
            </a:pPr>
            <a:r>
              <a:rPr lang="en-US" sz="1100" dirty="0" smtClean="0">
                <a:solidFill>
                  <a:srgbClr val="7F7F7F"/>
                </a:solidFill>
                <a:latin typeface="Futura Bk BT" pitchFamily="34" charset="0"/>
              </a:rPr>
              <a:t>TAKE BIG</a:t>
            </a:r>
            <a:r>
              <a:rPr lang="en-US" sz="1100" baseline="0" dirty="0" smtClean="0">
                <a:solidFill>
                  <a:srgbClr val="7F7F7F"/>
                </a:solidFill>
                <a:latin typeface="Futura Bk BT" pitchFamily="34" charset="0"/>
              </a:rPr>
              <a:t> ADVANTAGE OF YOUR DATA</a:t>
            </a:r>
            <a:endParaRPr lang="en-US" sz="1100" dirty="0">
              <a:solidFill>
                <a:srgbClr val="7F7F7F"/>
              </a:solidFill>
              <a:latin typeface="Futura Bk BT" pitchFamily="34" charset="0"/>
            </a:endParaRPr>
          </a:p>
        </p:txBody>
      </p:sp>
      <p:pic>
        <p:nvPicPr>
          <p:cNvPr id="7" name="Picture 6" descr="Composite_Software_80k_Lef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78677" y="5638803"/>
            <a:ext cx="2234618" cy="282447"/>
          </a:xfrm>
          <a:prstGeom prst="rect">
            <a:avLst/>
          </a:prstGeom>
        </p:spPr>
      </p:pic>
    </p:spTree>
    <p:extLst>
      <p:ext uri="{BB962C8B-B14F-4D97-AF65-F5344CB8AC3E}">
        <p14:creationId xmlns:p14="http://schemas.microsoft.com/office/powerpoint/2010/main" val="22957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4583781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11"/>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00" r:id="rId1"/>
    <p:sldLayoutId id="2147484002" r:id="rId2"/>
    <p:sldLayoutId id="2147484001" r:id="rId3"/>
    <p:sldLayoutId id="2147484007" r:id="rId4"/>
    <p:sldLayoutId id="2147484055" r:id="rId5"/>
    <p:sldLayoutId id="2147484056" r:id="rId6"/>
    <p:sldLayoutId id="2147484057" r:id="rId7"/>
    <p:sldLayoutId id="2147484058" r:id="rId8"/>
    <p:sldLayoutId id="2147484059" r:id="rId9"/>
  </p:sldLayoutIdLst>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6.xml"/><Relationship Id="rId16"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7.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6534" y="1986351"/>
            <a:ext cx="11134588" cy="1805940"/>
          </a:xfrm>
        </p:spPr>
        <p:txBody>
          <a:bodyPr/>
          <a:lstStyle/>
          <a:p>
            <a:r>
              <a:rPr lang="en-US" dirty="0" smtClean="0"/>
              <a:t>Agenda</a:t>
            </a:r>
            <a:br>
              <a:rPr lang="en-US" dirty="0" smtClean="0"/>
            </a:br>
            <a:r>
              <a:rPr lang="en-US" sz="4400" dirty="0" smtClean="0">
                <a:solidFill>
                  <a:schemeClr val="bg1"/>
                </a:solidFill>
              </a:rPr>
              <a:t>Cisco Data Virtualization </a:t>
            </a:r>
            <a:r>
              <a:rPr lang="en-US" sz="4400" dirty="0" err="1" smtClean="0">
                <a:solidFill>
                  <a:schemeClr val="bg1"/>
                </a:solidFill>
              </a:rPr>
              <a:t>PDTool</a:t>
            </a:r>
            <a:r>
              <a:rPr lang="en-US" sz="4400" dirty="0" smtClean="0">
                <a:solidFill>
                  <a:schemeClr val="bg1"/>
                </a:solidFill>
              </a:rPr>
              <a:t> Training</a:t>
            </a:r>
            <a:endParaRPr lang="en-US" sz="4400" dirty="0">
              <a:solidFill>
                <a:schemeClr val="bg1"/>
              </a:solidFill>
            </a:endParaRPr>
          </a:p>
        </p:txBody>
      </p:sp>
    </p:spTree>
    <p:extLst>
      <p:ext uri="{BB962C8B-B14F-4D97-AF65-F5344CB8AC3E}">
        <p14:creationId xmlns:p14="http://schemas.microsoft.com/office/powerpoint/2010/main" val="3123129040"/>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p:nvPr>
        </p:nvSpPr>
        <p:spPr/>
        <p:txBody>
          <a:bodyPr/>
          <a:lstStyle/>
          <a:p>
            <a:r>
              <a:rPr lang="en-US" smtClean="0">
                <a:ea typeface="ＭＳ Ｐゴシック" pitchFamily="34" charset="-128"/>
              </a:rPr>
              <a:t>Agenda</a:t>
            </a:r>
          </a:p>
        </p:txBody>
      </p:sp>
      <p:sp>
        <p:nvSpPr>
          <p:cNvPr id="14339" name="Rectangle 3"/>
          <p:cNvSpPr>
            <a:spLocks noGrp="1"/>
          </p:cNvSpPr>
          <p:nvPr>
            <p:ph type="body" idx="4294967295"/>
          </p:nvPr>
        </p:nvSpPr>
        <p:spPr>
          <a:xfrm>
            <a:off x="0" y="1219200"/>
            <a:ext cx="10969625" cy="4724400"/>
          </a:xfrm>
          <a:prstGeom prst="rect">
            <a:avLst/>
          </a:prstGeom>
        </p:spPr>
        <p:txBody>
          <a:bodyPr/>
          <a:lstStyle/>
          <a:p>
            <a:r>
              <a:rPr lang="en-US" sz="2800" dirty="0" smtClean="0">
                <a:ea typeface="ＭＳ Ｐゴシック" pitchFamily="34" charset="-128"/>
              </a:rPr>
              <a:t>x</a:t>
            </a:r>
          </a:p>
        </p:txBody>
      </p:sp>
    </p:spTree>
    <p:extLst>
      <p:ext uri="{BB962C8B-B14F-4D97-AF65-F5344CB8AC3E}">
        <p14:creationId xmlns:p14="http://schemas.microsoft.com/office/powerpoint/2010/main" val="38142123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507867" y="2286000"/>
            <a:ext cx="10969943" cy="99060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pPr algn="r"/>
            <a:r>
              <a:rPr lang="en-US" sz="4800" dirty="0" err="1" smtClean="0"/>
              <a:t>PDTool</a:t>
            </a:r>
            <a:endParaRPr lang="en-US" sz="4800" dirty="0"/>
          </a:p>
        </p:txBody>
      </p:sp>
      <p:sp>
        <p:nvSpPr>
          <p:cNvPr id="5" name="Text Placeholder 6"/>
          <p:cNvSpPr txBox="1">
            <a:spLocks/>
          </p:cNvSpPr>
          <p:nvPr/>
        </p:nvSpPr>
        <p:spPr>
          <a:xfrm>
            <a:off x="507867" y="3352800"/>
            <a:ext cx="10969943" cy="190500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3200" smtClean="0"/>
              <a:t>Topic</a:t>
            </a:r>
            <a:endParaRPr lang="en-US" sz="3200"/>
          </a:p>
        </p:txBody>
      </p:sp>
    </p:spTree>
    <p:extLst>
      <p:ext uri="{BB962C8B-B14F-4D97-AF65-F5344CB8AC3E}">
        <p14:creationId xmlns:p14="http://schemas.microsoft.com/office/powerpoint/2010/main" val="22523174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 Day 1</a:t>
            </a:r>
            <a:endParaRPr lang="en-US" dirty="0"/>
          </a:p>
        </p:txBody>
      </p:sp>
      <p:grpSp>
        <p:nvGrpSpPr>
          <p:cNvPr id="42" name="Group 41"/>
          <p:cNvGrpSpPr/>
          <p:nvPr/>
        </p:nvGrpSpPr>
        <p:grpSpPr>
          <a:xfrm>
            <a:off x="1467390" y="1872578"/>
            <a:ext cx="9185369" cy="3112844"/>
            <a:chOff x="1737612" y="864051"/>
            <a:chExt cx="9185369" cy="3112844"/>
          </a:xfrm>
        </p:grpSpPr>
        <p:sp>
          <p:nvSpPr>
            <p:cNvPr id="12" name="TextBox 11"/>
            <p:cNvSpPr txBox="1"/>
            <p:nvPr/>
          </p:nvSpPr>
          <p:spPr>
            <a:xfrm>
              <a:off x="6802914" y="1029800"/>
              <a:ext cx="2441828" cy="369310"/>
            </a:xfrm>
            <a:prstGeom prst="rect">
              <a:avLst/>
            </a:prstGeom>
            <a:noFill/>
          </p:spPr>
          <p:txBody>
            <a:bodyPr wrap="square" lIns="91416" tIns="45709" rIns="91416" bIns="45709" rtlCol="0">
              <a:spAutoFit/>
            </a:bodyPr>
            <a:lstStyle/>
            <a:p>
              <a:pPr>
                <a:spcBef>
                  <a:spcPts val="3799"/>
                </a:spcBef>
                <a:buClr>
                  <a:srgbClr val="106FE2"/>
                </a:buClr>
                <a:buSzPct val="100000"/>
                <a:defRPr/>
              </a:pPr>
              <a:r>
                <a:rPr lang="en-US" dirty="0" smtClean="0">
                  <a:solidFill>
                    <a:schemeClr val="bg1"/>
                  </a:solidFill>
                </a:rPr>
                <a:t>Create a SQL View</a:t>
              </a:r>
              <a:endParaRPr lang="en-US" dirty="0">
                <a:solidFill>
                  <a:srgbClr val="0096D6"/>
                </a:solidFill>
              </a:endParaRPr>
            </a:p>
          </p:txBody>
        </p:sp>
        <p:sp>
          <p:nvSpPr>
            <p:cNvPr id="34" name="TextBox 33"/>
            <p:cNvSpPr txBox="1"/>
            <p:nvPr/>
          </p:nvSpPr>
          <p:spPr>
            <a:xfrm>
              <a:off x="6797706" y="1846379"/>
              <a:ext cx="2441828" cy="369310"/>
            </a:xfrm>
            <a:prstGeom prst="rect">
              <a:avLst/>
            </a:prstGeom>
            <a:noFill/>
          </p:spPr>
          <p:txBody>
            <a:bodyPr wrap="square" lIns="91416" tIns="45709" rIns="91416" bIns="45709" rtlCol="0">
              <a:spAutoFit/>
            </a:bodyPr>
            <a:lstStyle/>
            <a:p>
              <a:pPr>
                <a:spcBef>
                  <a:spcPts val="3799"/>
                </a:spcBef>
                <a:buClr>
                  <a:srgbClr val="106FE2"/>
                </a:buClr>
                <a:buSzPct val="100000"/>
                <a:defRPr/>
              </a:pPr>
              <a:r>
                <a:rPr lang="en-US" dirty="0" smtClean="0">
                  <a:solidFill>
                    <a:schemeClr val="bg1"/>
                  </a:solidFill>
                </a:rPr>
                <a:t>Using the Grid Panel </a:t>
              </a:r>
              <a:endParaRPr lang="en-US" dirty="0">
                <a:solidFill>
                  <a:srgbClr val="0096D6"/>
                </a:solidFill>
              </a:endParaRPr>
            </a:p>
          </p:txBody>
        </p:sp>
        <p:sp>
          <p:nvSpPr>
            <p:cNvPr id="37" name="TextBox 36"/>
            <p:cNvSpPr txBox="1"/>
            <p:nvPr/>
          </p:nvSpPr>
          <p:spPr>
            <a:xfrm>
              <a:off x="6799978" y="2667531"/>
              <a:ext cx="2441828" cy="369310"/>
            </a:xfrm>
            <a:prstGeom prst="rect">
              <a:avLst/>
            </a:prstGeom>
            <a:noFill/>
          </p:spPr>
          <p:txBody>
            <a:bodyPr wrap="square" lIns="91416" tIns="45709" rIns="91416" bIns="45709" rtlCol="0">
              <a:spAutoFit/>
            </a:bodyPr>
            <a:lstStyle/>
            <a:p>
              <a:pPr>
                <a:spcBef>
                  <a:spcPts val="3799"/>
                </a:spcBef>
                <a:buClr>
                  <a:srgbClr val="106FE2"/>
                </a:buClr>
                <a:buSzPct val="100000"/>
                <a:defRPr/>
              </a:pPr>
              <a:r>
                <a:rPr lang="en-US" dirty="0" smtClean="0">
                  <a:solidFill>
                    <a:schemeClr val="bg1"/>
                  </a:solidFill>
                </a:rPr>
                <a:t>Publishing Resources</a:t>
              </a:r>
              <a:endParaRPr lang="en-US" dirty="0">
                <a:solidFill>
                  <a:srgbClr val="0096D6"/>
                </a:solidFill>
              </a:endParaRPr>
            </a:p>
          </p:txBody>
        </p:sp>
        <p:sp>
          <p:nvSpPr>
            <p:cNvPr id="3" name="Rounded Rectangle 2"/>
            <p:cNvSpPr/>
            <p:nvPr/>
          </p:nvSpPr>
          <p:spPr>
            <a:xfrm>
              <a:off x="1948415" y="887481"/>
              <a:ext cx="4296558" cy="640088"/>
            </a:xfrm>
            <a:prstGeom prst="roundRect">
              <a:avLst>
                <a:gd name="adj" fmla="val 5583"/>
              </a:avLst>
            </a:prstGeom>
            <a:gradFill flip="none" rotWithShape="1">
              <a:gsLst>
                <a:gs pos="0">
                  <a:schemeClr val="bg1">
                    <a:alpha val="13000"/>
                  </a:schemeClr>
                </a:gs>
                <a:gs pos="100000">
                  <a:schemeClr val="bg1">
                    <a:alpha val="5000"/>
                  </a:schemeClr>
                </a:gs>
              </a:gsLst>
              <a:lin ang="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4" name="Rounded Rectangle 3"/>
            <p:cNvSpPr/>
            <p:nvPr/>
          </p:nvSpPr>
          <p:spPr>
            <a:xfrm>
              <a:off x="1952931" y="1699610"/>
              <a:ext cx="4296558" cy="640088"/>
            </a:xfrm>
            <a:prstGeom prst="roundRect">
              <a:avLst>
                <a:gd name="adj" fmla="val 5583"/>
              </a:avLst>
            </a:prstGeom>
            <a:gradFill flip="none" rotWithShape="1">
              <a:gsLst>
                <a:gs pos="0">
                  <a:schemeClr val="bg1">
                    <a:alpha val="13000"/>
                  </a:schemeClr>
                </a:gs>
                <a:gs pos="100000">
                  <a:schemeClr val="bg1">
                    <a:alpha val="5000"/>
                  </a:schemeClr>
                </a:gs>
              </a:gsLst>
              <a:lin ang="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5" name="Rounded Rectangle 4"/>
            <p:cNvSpPr/>
            <p:nvPr/>
          </p:nvSpPr>
          <p:spPr>
            <a:xfrm>
              <a:off x="1948415" y="2505021"/>
              <a:ext cx="4296558" cy="640088"/>
            </a:xfrm>
            <a:prstGeom prst="roundRect">
              <a:avLst>
                <a:gd name="adj" fmla="val 5583"/>
              </a:avLst>
            </a:prstGeom>
            <a:gradFill flip="none" rotWithShape="1">
              <a:gsLst>
                <a:gs pos="0">
                  <a:schemeClr val="bg1">
                    <a:alpha val="13000"/>
                  </a:schemeClr>
                </a:gs>
                <a:gs pos="100000">
                  <a:schemeClr val="bg1">
                    <a:alpha val="5000"/>
                  </a:schemeClr>
                </a:gs>
              </a:gsLst>
              <a:lin ang="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6" name="Rounded Rectangle 5"/>
            <p:cNvSpPr/>
            <p:nvPr/>
          </p:nvSpPr>
          <p:spPr>
            <a:xfrm>
              <a:off x="1948415" y="3336805"/>
              <a:ext cx="4296558" cy="640088"/>
            </a:xfrm>
            <a:prstGeom prst="roundRect">
              <a:avLst>
                <a:gd name="adj" fmla="val 5583"/>
              </a:avLst>
            </a:prstGeom>
            <a:gradFill flip="none" rotWithShape="1">
              <a:gsLst>
                <a:gs pos="0">
                  <a:schemeClr val="bg1">
                    <a:alpha val="13000"/>
                  </a:schemeClr>
                </a:gs>
                <a:gs pos="100000">
                  <a:schemeClr val="bg1">
                    <a:alpha val="5000"/>
                  </a:schemeClr>
                </a:gs>
              </a:gsLst>
              <a:lin ang="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7" name="Rounded Rectangle 6"/>
            <p:cNvSpPr/>
            <p:nvPr/>
          </p:nvSpPr>
          <p:spPr>
            <a:xfrm>
              <a:off x="6621157" y="894419"/>
              <a:ext cx="4296558" cy="640088"/>
            </a:xfrm>
            <a:prstGeom prst="roundRect">
              <a:avLst>
                <a:gd name="adj" fmla="val 5583"/>
              </a:avLst>
            </a:prstGeom>
            <a:gradFill flip="none" rotWithShape="1">
              <a:gsLst>
                <a:gs pos="0">
                  <a:schemeClr val="bg1">
                    <a:alpha val="13000"/>
                  </a:schemeClr>
                </a:gs>
                <a:gs pos="100000">
                  <a:schemeClr val="bg1">
                    <a:alpha val="5000"/>
                  </a:schemeClr>
                </a:gs>
              </a:gsLst>
              <a:lin ang="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8" name="TextBox 7"/>
            <p:cNvSpPr txBox="1"/>
            <p:nvPr/>
          </p:nvSpPr>
          <p:spPr>
            <a:xfrm>
              <a:off x="2130172" y="1029808"/>
              <a:ext cx="8321040" cy="369310"/>
            </a:xfrm>
            <a:prstGeom prst="rect">
              <a:avLst/>
            </a:prstGeom>
            <a:noFill/>
          </p:spPr>
          <p:txBody>
            <a:bodyPr wrap="square" lIns="91416" tIns="45709" rIns="91416" bIns="45709" rtlCol="0">
              <a:spAutoFit/>
            </a:bodyPr>
            <a:lstStyle/>
            <a:p>
              <a:pPr lvl="0"/>
              <a:r>
                <a:rPr lang="en-US" dirty="0" smtClean="0">
                  <a:solidFill>
                    <a:schemeClr val="bg1"/>
                  </a:solidFill>
                </a:rPr>
                <a:t>Product Overview</a:t>
              </a:r>
              <a:endParaRPr lang="en-US" sz="2000" dirty="0">
                <a:solidFill>
                  <a:schemeClr val="bg1"/>
                </a:solidFill>
              </a:endParaRPr>
            </a:p>
          </p:txBody>
        </p:sp>
        <p:sp>
          <p:nvSpPr>
            <p:cNvPr id="9" name="TextBox 8"/>
            <p:cNvSpPr txBox="1"/>
            <p:nvPr/>
          </p:nvSpPr>
          <p:spPr>
            <a:xfrm>
              <a:off x="2130172" y="1833649"/>
              <a:ext cx="8229600" cy="369310"/>
            </a:xfrm>
            <a:prstGeom prst="rect">
              <a:avLst/>
            </a:prstGeom>
            <a:noFill/>
          </p:spPr>
          <p:txBody>
            <a:bodyPr wrap="square" lIns="91416" tIns="45709" rIns="91416" bIns="45709" rtlCol="0">
              <a:spAutoFit/>
            </a:bodyPr>
            <a:lstStyle/>
            <a:p>
              <a:pPr>
                <a:spcBef>
                  <a:spcPts val="3799"/>
                </a:spcBef>
                <a:buClr>
                  <a:srgbClr val="106FE2"/>
                </a:buClr>
                <a:buSzPct val="100000"/>
                <a:defRPr/>
              </a:pPr>
              <a:r>
                <a:rPr lang="en-US" dirty="0" smtClean="0">
                  <a:solidFill>
                    <a:schemeClr val="bg1"/>
                  </a:solidFill>
                </a:rPr>
                <a:t>Installation</a:t>
              </a:r>
              <a:endParaRPr lang="en-US" dirty="0">
                <a:solidFill>
                  <a:schemeClr val="bg1"/>
                </a:solidFill>
              </a:endParaRPr>
            </a:p>
          </p:txBody>
        </p:sp>
        <p:sp>
          <p:nvSpPr>
            <p:cNvPr id="10" name="TextBox 9"/>
            <p:cNvSpPr txBox="1"/>
            <p:nvPr/>
          </p:nvSpPr>
          <p:spPr>
            <a:xfrm>
              <a:off x="2084452" y="2640410"/>
              <a:ext cx="8229600" cy="369310"/>
            </a:xfrm>
            <a:prstGeom prst="rect">
              <a:avLst/>
            </a:prstGeom>
            <a:noFill/>
          </p:spPr>
          <p:txBody>
            <a:bodyPr wrap="square" lIns="91416" tIns="45709" rIns="91416" bIns="45709" rtlCol="0">
              <a:spAutoFit/>
            </a:bodyPr>
            <a:lstStyle/>
            <a:p>
              <a:pPr>
                <a:spcBef>
                  <a:spcPts val="3799"/>
                </a:spcBef>
                <a:buClr>
                  <a:srgbClr val="106FE2"/>
                </a:buClr>
                <a:buSzPct val="100000"/>
                <a:defRPr/>
              </a:pPr>
              <a:r>
                <a:rPr lang="en-US" dirty="0" smtClean="0">
                  <a:solidFill>
                    <a:schemeClr val="bg1"/>
                  </a:solidFill>
                </a:rPr>
                <a:t>Connecting to a Data Source</a:t>
              </a:r>
              <a:endParaRPr lang="en-US" dirty="0"/>
            </a:p>
          </p:txBody>
        </p:sp>
        <p:sp>
          <p:nvSpPr>
            <p:cNvPr id="11" name="TextBox 10"/>
            <p:cNvSpPr txBox="1"/>
            <p:nvPr/>
          </p:nvSpPr>
          <p:spPr>
            <a:xfrm>
              <a:off x="2130172" y="3472187"/>
              <a:ext cx="8138160" cy="369310"/>
            </a:xfrm>
            <a:prstGeom prst="rect">
              <a:avLst/>
            </a:prstGeom>
            <a:noFill/>
          </p:spPr>
          <p:txBody>
            <a:bodyPr wrap="square" lIns="91416" tIns="45709" rIns="91416" bIns="45709" rtlCol="0">
              <a:spAutoFit/>
            </a:bodyPr>
            <a:lstStyle/>
            <a:p>
              <a:pPr>
                <a:spcBef>
                  <a:spcPts val="3799"/>
                </a:spcBef>
                <a:buClr>
                  <a:srgbClr val="106FE2"/>
                </a:buClr>
                <a:buSzPct val="100000"/>
                <a:defRPr/>
              </a:pPr>
              <a:r>
                <a:rPr lang="en-US" dirty="0" smtClean="0">
                  <a:solidFill>
                    <a:schemeClr val="bg1"/>
                  </a:solidFill>
                </a:rPr>
                <a:t>Introspection </a:t>
              </a:r>
              <a:endParaRPr lang="en-US" dirty="0">
                <a:solidFill>
                  <a:schemeClr val="bg1"/>
                </a:solidFill>
              </a:endParaRPr>
            </a:p>
          </p:txBody>
        </p:sp>
        <p:sp>
          <p:nvSpPr>
            <p:cNvPr id="13" name="Rounded Rectangle 12"/>
            <p:cNvSpPr/>
            <p:nvPr/>
          </p:nvSpPr>
          <p:spPr>
            <a:xfrm rot="16200000">
              <a:off x="1562822" y="1038841"/>
              <a:ext cx="640080" cy="290499"/>
            </a:xfrm>
            <a:prstGeom prst="roundRect">
              <a:avLst>
                <a:gd name="adj" fmla="val 2537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sp>
          <p:nvSpPr>
            <p:cNvPr id="16" name="Rounded Rectangle 15"/>
            <p:cNvSpPr/>
            <p:nvPr/>
          </p:nvSpPr>
          <p:spPr>
            <a:xfrm rot="16200000">
              <a:off x="1562822" y="1874409"/>
              <a:ext cx="640080" cy="290499"/>
            </a:xfrm>
            <a:prstGeom prst="roundRect">
              <a:avLst>
                <a:gd name="adj" fmla="val 25376"/>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sp>
          <p:nvSpPr>
            <p:cNvPr id="17" name="Rounded Rectangle 16"/>
            <p:cNvSpPr/>
            <p:nvPr/>
          </p:nvSpPr>
          <p:spPr>
            <a:xfrm rot="16200000">
              <a:off x="1562822" y="2679819"/>
              <a:ext cx="640080" cy="290499"/>
            </a:xfrm>
            <a:prstGeom prst="roundRect">
              <a:avLst>
                <a:gd name="adj" fmla="val 25376"/>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sp>
          <p:nvSpPr>
            <p:cNvPr id="18" name="Rounded Rectangle 17"/>
            <p:cNvSpPr/>
            <p:nvPr/>
          </p:nvSpPr>
          <p:spPr>
            <a:xfrm rot="16200000">
              <a:off x="1562822" y="3511605"/>
              <a:ext cx="640080" cy="290499"/>
            </a:xfrm>
            <a:prstGeom prst="roundRect">
              <a:avLst>
                <a:gd name="adj" fmla="val 25376"/>
              </a:avLst>
            </a:prstGeom>
            <a:gradFill flip="none" rotWithShape="1">
              <a:gsLst>
                <a:gs pos="26000">
                  <a:srgbClr val="2738AE"/>
                </a:gs>
                <a:gs pos="100000">
                  <a:srgbClr val="151A4E"/>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sp>
          <p:nvSpPr>
            <p:cNvPr id="19" name="Rounded Rectangle 18"/>
            <p:cNvSpPr/>
            <p:nvPr/>
          </p:nvSpPr>
          <p:spPr>
            <a:xfrm rot="16200000">
              <a:off x="6235564" y="1069218"/>
              <a:ext cx="640080" cy="290499"/>
            </a:xfrm>
            <a:prstGeom prst="roundRect">
              <a:avLst>
                <a:gd name="adj" fmla="val 25376"/>
              </a:avLst>
            </a:prstGeom>
            <a:solidFill>
              <a:srgbClr val="5E2A7E"/>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sp>
          <p:nvSpPr>
            <p:cNvPr id="33" name="Rounded Rectangle 32"/>
            <p:cNvSpPr/>
            <p:nvPr/>
          </p:nvSpPr>
          <p:spPr>
            <a:xfrm>
              <a:off x="6618885" y="1710998"/>
              <a:ext cx="4296558" cy="640088"/>
            </a:xfrm>
            <a:prstGeom prst="roundRect">
              <a:avLst>
                <a:gd name="adj" fmla="val 5583"/>
              </a:avLst>
            </a:prstGeom>
            <a:gradFill flip="none" rotWithShape="1">
              <a:gsLst>
                <a:gs pos="0">
                  <a:schemeClr val="bg1">
                    <a:alpha val="13000"/>
                  </a:schemeClr>
                </a:gs>
                <a:gs pos="100000">
                  <a:schemeClr val="bg1">
                    <a:alpha val="5000"/>
                  </a:schemeClr>
                </a:gs>
              </a:gsLst>
              <a:lin ang="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35" name="Rounded Rectangle 34"/>
            <p:cNvSpPr/>
            <p:nvPr/>
          </p:nvSpPr>
          <p:spPr>
            <a:xfrm rot="16200000">
              <a:off x="6230356" y="1885796"/>
              <a:ext cx="640080" cy="290499"/>
            </a:xfrm>
            <a:prstGeom prst="roundRect">
              <a:avLst>
                <a:gd name="adj" fmla="val 25376"/>
              </a:avLst>
            </a:prstGeom>
            <a:solidFill>
              <a:schemeClr val="accent6">
                <a:lumMod val="60000"/>
                <a:lumOff val="40000"/>
              </a:scheme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sp>
          <p:nvSpPr>
            <p:cNvPr id="36" name="Rounded Rectangle 35"/>
            <p:cNvSpPr/>
            <p:nvPr/>
          </p:nvSpPr>
          <p:spPr>
            <a:xfrm>
              <a:off x="6626423" y="2532157"/>
              <a:ext cx="4296558" cy="640088"/>
            </a:xfrm>
            <a:prstGeom prst="roundRect">
              <a:avLst>
                <a:gd name="adj" fmla="val 5583"/>
              </a:avLst>
            </a:prstGeom>
            <a:gradFill flip="none" rotWithShape="1">
              <a:gsLst>
                <a:gs pos="0">
                  <a:schemeClr val="bg1">
                    <a:alpha val="13000"/>
                  </a:schemeClr>
                </a:gs>
                <a:gs pos="100000">
                  <a:schemeClr val="bg1">
                    <a:alpha val="5000"/>
                  </a:schemeClr>
                </a:gs>
              </a:gsLst>
              <a:lin ang="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38" name="Rounded Rectangle 37"/>
            <p:cNvSpPr/>
            <p:nvPr/>
          </p:nvSpPr>
          <p:spPr>
            <a:xfrm rot="16200000">
              <a:off x="6232628" y="2706948"/>
              <a:ext cx="640080" cy="290499"/>
            </a:xfrm>
            <a:prstGeom prst="roundRect">
              <a:avLst>
                <a:gd name="adj" fmla="val 25376"/>
              </a:avLst>
            </a:prstGeom>
            <a:solidFill>
              <a:srgbClr val="CCECFF"/>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grpSp>
    </p:spTree>
    <p:extLst>
      <p:ext uri="{BB962C8B-B14F-4D97-AF65-F5344CB8AC3E}">
        <p14:creationId xmlns:p14="http://schemas.microsoft.com/office/powerpoint/2010/main" val="917332929"/>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Labs</a:t>
            </a:r>
            <a:endParaRPr lang="en-US" dirty="0"/>
          </a:p>
        </p:txBody>
      </p:sp>
      <p:sp>
        <p:nvSpPr>
          <p:cNvPr id="25" name="Rounded Rectangle 24"/>
          <p:cNvSpPr/>
          <p:nvPr/>
        </p:nvSpPr>
        <p:spPr>
          <a:xfrm>
            <a:off x="778610" y="1072853"/>
            <a:ext cx="7680961" cy="5029200"/>
          </a:xfrm>
          <a:prstGeom prst="roundRect">
            <a:avLst>
              <a:gd name="adj" fmla="val 4689"/>
            </a:avLst>
          </a:prstGeom>
          <a:gradFill flip="none" rotWithShape="1">
            <a:gsLst>
              <a:gs pos="1000">
                <a:srgbClr val="333333"/>
              </a:gs>
              <a:gs pos="100000">
                <a:srgbClr val="7081A1"/>
              </a:gs>
            </a:gsLst>
            <a:lin ang="162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lIns="91316" tIns="45658" rIns="91316" bIns="45658" anchor="ctr"/>
          <a:lstStyle/>
          <a:p>
            <a:pPr algn="ctr" defTabSz="912728">
              <a:buClr>
                <a:srgbClr val="FFFFFF"/>
              </a:buClr>
              <a:tabLst>
                <a:tab pos="0" algn="l"/>
                <a:tab pos="1217355" algn="l"/>
                <a:tab pos="2434714" algn="l"/>
                <a:tab pos="3652073" algn="l"/>
                <a:tab pos="4869445" algn="l"/>
                <a:tab pos="6086806" algn="l"/>
                <a:tab pos="7304169" algn="l"/>
                <a:tab pos="8521532" algn="l"/>
                <a:tab pos="9738895" algn="l"/>
                <a:tab pos="10956254" algn="l"/>
                <a:tab pos="12173617" algn="l"/>
                <a:tab pos="13390979" algn="l"/>
              </a:tabLst>
            </a:pPr>
            <a:endParaRPr lang="en-GB" sz="2000" dirty="0">
              <a:solidFill>
                <a:srgbClr val="FFFFFF"/>
              </a:solidFill>
              <a:cs typeface="Arial"/>
              <a:sym typeface="Wingdings" pitchFamily="2" charset="2"/>
            </a:endParaRPr>
          </a:p>
        </p:txBody>
      </p:sp>
      <p:graphicFrame>
        <p:nvGraphicFramePr>
          <p:cNvPr id="14" name="Table 13"/>
          <p:cNvGraphicFramePr>
            <a:graphicFrameLocks noGrp="1"/>
          </p:cNvGraphicFramePr>
          <p:nvPr>
            <p:extLst>
              <p:ext uri="{D42A27DB-BD31-4B8C-83A1-F6EECF244321}">
                <p14:modId xmlns:p14="http://schemas.microsoft.com/office/powerpoint/2010/main" val="4016224742"/>
              </p:ext>
            </p:extLst>
          </p:nvPr>
        </p:nvGraphicFramePr>
        <p:xfrm>
          <a:off x="915770" y="1438613"/>
          <a:ext cx="7406640" cy="4297680"/>
        </p:xfrm>
        <a:graphic>
          <a:graphicData uri="http://schemas.openxmlformats.org/drawingml/2006/table">
            <a:tbl>
              <a:tblPr firstRow="1" bandRow="1"/>
              <a:tblGrid>
                <a:gridCol w="7406640"/>
              </a:tblGrid>
              <a:tr h="477520">
                <a:tc>
                  <a:txBody>
                    <a:bodyPr/>
                    <a:lstStyle/>
                    <a:p>
                      <a:pPr marL="285750" indent="-285750">
                        <a:buClr>
                          <a:srgbClr val="0070C0"/>
                        </a:buClr>
                        <a:buFont typeface="Wingdings" panose="05000000000000000000" pitchFamily="2" charset="2"/>
                        <a:buChar char="§"/>
                      </a:pPr>
                      <a:r>
                        <a:rPr lang="en-US" dirty="0" smtClean="0">
                          <a:solidFill>
                            <a:schemeClr val="bg1"/>
                          </a:solidFill>
                        </a:rPr>
                        <a:t>Installation</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alpha val="25000"/>
                      </a:schemeClr>
                    </a:solidFill>
                  </a:tcPr>
                </a:tc>
              </a:tr>
              <a:tr h="477520">
                <a:tc>
                  <a:txBody>
                    <a:bodyPr/>
                    <a:lstStyle/>
                    <a:p>
                      <a:pPr marL="285750" indent="-285750" algn="l" defTabSz="914400" rtl="0" eaLnBrk="1" latinLnBrk="0" hangingPunct="1">
                        <a:buClr>
                          <a:srgbClr val="0070C0"/>
                        </a:buClr>
                        <a:buFont typeface="Wingdings" panose="05000000000000000000" pitchFamily="2" charset="2"/>
                        <a:buChar char="§"/>
                      </a:pPr>
                      <a:r>
                        <a:rPr lang="en-US" sz="1800" kern="1200" dirty="0" smtClean="0">
                          <a:solidFill>
                            <a:schemeClr val="bg1"/>
                          </a:solidFill>
                          <a:latin typeface="+mn-lt"/>
                          <a:ea typeface="+mn-ea"/>
                          <a:cs typeface="+mn-cs"/>
                        </a:rPr>
                        <a:t>Connect to CSV File</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477520">
                <a:tc>
                  <a:txBody>
                    <a:bodyPr/>
                    <a:lstStyle/>
                    <a:p>
                      <a:pPr marL="285750" indent="-285750" algn="l" defTabSz="914400" rtl="0" eaLnBrk="1" latinLnBrk="0" hangingPunct="1">
                        <a:buClr>
                          <a:srgbClr val="0070C0"/>
                        </a:buClr>
                        <a:buFont typeface="Wingdings" panose="05000000000000000000" pitchFamily="2" charset="2"/>
                        <a:buChar char="§"/>
                      </a:pPr>
                      <a:r>
                        <a:rPr lang="en-US" sz="1800" kern="1200" dirty="0" smtClean="0">
                          <a:solidFill>
                            <a:schemeClr val="bg1"/>
                          </a:solidFill>
                          <a:latin typeface="+mn-lt"/>
                          <a:ea typeface="+mn-ea"/>
                          <a:cs typeface="+mn-cs"/>
                        </a:rPr>
                        <a:t>Creating a Simple View</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alpha val="25000"/>
                      </a:schemeClr>
                    </a:solidFill>
                  </a:tcPr>
                </a:tc>
              </a:tr>
              <a:tr h="477520">
                <a:tc>
                  <a:txBody>
                    <a:bodyPr/>
                    <a:lstStyle/>
                    <a:p>
                      <a:pPr marL="285750" indent="-285750" algn="l" defTabSz="914400" rtl="0" eaLnBrk="1" latinLnBrk="0" hangingPunct="1">
                        <a:buClr>
                          <a:srgbClr val="0070C0"/>
                        </a:buClr>
                        <a:buFont typeface="Wingdings" panose="05000000000000000000" pitchFamily="2" charset="2"/>
                        <a:buChar char="§"/>
                      </a:pPr>
                      <a:r>
                        <a:rPr lang="en-US" sz="1800" kern="1200" dirty="0" smtClean="0">
                          <a:solidFill>
                            <a:schemeClr val="bg1"/>
                          </a:solidFill>
                          <a:latin typeface="+mn-lt"/>
                          <a:ea typeface="+mn-ea"/>
                          <a:cs typeface="+mn-cs"/>
                        </a:rPr>
                        <a:t>Creating Joins and using the Grid Panel</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477520">
                <a:tc>
                  <a:txBody>
                    <a:bodyPr/>
                    <a:lstStyle/>
                    <a:p>
                      <a:pPr marL="285750" indent="-285750" algn="l" defTabSz="914400" rtl="0" eaLnBrk="1" latinLnBrk="0" hangingPunct="1">
                        <a:buClr>
                          <a:srgbClr val="0070C0"/>
                        </a:buClr>
                        <a:buFont typeface="Wingdings" panose="05000000000000000000" pitchFamily="2" charset="2"/>
                        <a:buChar char="§"/>
                      </a:pPr>
                      <a:r>
                        <a:rPr lang="en-US" sz="1800" kern="1200" dirty="0" smtClean="0">
                          <a:solidFill>
                            <a:schemeClr val="bg1"/>
                          </a:solidFill>
                          <a:latin typeface="+mn-lt"/>
                          <a:ea typeface="+mn-ea"/>
                          <a:cs typeface="+mn-cs"/>
                        </a:rPr>
                        <a:t>Publishing Views as a Database</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alpha val="25000"/>
                      </a:schemeClr>
                    </a:solidFill>
                  </a:tcPr>
                </a:tc>
              </a:tr>
              <a:tr h="477520">
                <a:tc>
                  <a:txBody>
                    <a:bodyPr/>
                    <a:lstStyle/>
                    <a:p>
                      <a:pPr marL="285750" indent="-285750" algn="l" defTabSz="914400" rtl="0" eaLnBrk="1" latinLnBrk="0" hangingPunct="1">
                        <a:buClr>
                          <a:srgbClr val="0070C0"/>
                        </a:buClr>
                        <a:buFont typeface="Wingdings" panose="05000000000000000000" pitchFamily="2" charset="2"/>
                        <a:buChar char="§"/>
                      </a:pPr>
                      <a:r>
                        <a:rPr lang="en-US" sz="1800" kern="1200" dirty="0" smtClean="0">
                          <a:solidFill>
                            <a:schemeClr val="bg1"/>
                          </a:solidFill>
                          <a:latin typeface="+mn-lt"/>
                          <a:ea typeface="+mn-ea"/>
                          <a:cs typeface="+mn-cs"/>
                        </a:rPr>
                        <a:t>Publishing Views as a Web Service</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477520">
                <a:tc>
                  <a:txBody>
                    <a:bodyPr/>
                    <a:lstStyle/>
                    <a:p>
                      <a:pPr marL="285750" indent="-285750" algn="l" defTabSz="914400" rtl="0" eaLnBrk="1" latinLnBrk="0" hangingPunct="1">
                        <a:buClr>
                          <a:srgbClr val="0070C0"/>
                        </a:buClr>
                        <a:buFont typeface="Wingdings" panose="05000000000000000000" pitchFamily="2" charset="2"/>
                        <a:buChar char="§"/>
                      </a:pPr>
                      <a:r>
                        <a:rPr lang="en-US" sz="1800" kern="1200" dirty="0" smtClean="0">
                          <a:solidFill>
                            <a:schemeClr val="bg1"/>
                          </a:solidFill>
                          <a:latin typeface="+mn-lt"/>
                          <a:ea typeface="+mn-ea"/>
                          <a:cs typeface="+mn-cs"/>
                        </a:rPr>
                        <a:t>Procedures: SQL Script</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alpha val="25000"/>
                      </a:schemeClr>
                    </a:solidFill>
                  </a:tcPr>
                </a:tc>
              </a:tr>
              <a:tr h="477520">
                <a:tc>
                  <a:txBody>
                    <a:bodyPr/>
                    <a:lstStyle/>
                    <a:p>
                      <a:pPr marL="285750" indent="-285750" algn="l" defTabSz="914400" rtl="0" eaLnBrk="1" latinLnBrk="0" hangingPunct="1">
                        <a:buClr>
                          <a:srgbClr val="0070C0"/>
                        </a:buClr>
                        <a:buFont typeface="Wingdings" panose="05000000000000000000" pitchFamily="2" charset="2"/>
                        <a:buChar char="§"/>
                      </a:pPr>
                      <a:r>
                        <a:rPr lang="en-US" sz="1800" kern="1200" dirty="0" smtClean="0">
                          <a:solidFill>
                            <a:schemeClr val="bg1"/>
                          </a:solidFill>
                          <a:latin typeface="+mn-lt"/>
                          <a:ea typeface="+mn-ea"/>
                          <a:cs typeface="+mn-cs"/>
                        </a:rPr>
                        <a:t>Procedures: Parameterized Queries</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477520">
                <a:tc>
                  <a:txBody>
                    <a:bodyPr/>
                    <a:lstStyle/>
                    <a:p>
                      <a:pPr marL="285750" indent="-285750" algn="l" defTabSz="914400" rtl="0" eaLnBrk="1" latinLnBrk="0" hangingPunct="1">
                        <a:buClr>
                          <a:srgbClr val="0070C0"/>
                        </a:buClr>
                        <a:buFont typeface="Wingdings" panose="05000000000000000000" pitchFamily="2" charset="2"/>
                        <a:buChar char="§"/>
                      </a:pPr>
                      <a:r>
                        <a:rPr lang="en-US" sz="1800" kern="1200" dirty="0" smtClean="0">
                          <a:solidFill>
                            <a:schemeClr val="bg1"/>
                          </a:solidFill>
                          <a:latin typeface="+mn-lt"/>
                          <a:ea typeface="+mn-ea"/>
                          <a:cs typeface="+mn-cs"/>
                        </a:rPr>
                        <a:t>Procedures: Packaged Queries</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alpha val="25000"/>
                      </a:schemeClr>
                    </a:solidFill>
                  </a:tcPr>
                </a:tc>
              </a:tr>
            </a:tbl>
          </a:graphicData>
        </a:graphic>
      </p:graphicFrame>
    </p:spTree>
    <p:extLst>
      <p:ext uri="{BB962C8B-B14F-4D97-AF65-F5344CB8AC3E}">
        <p14:creationId xmlns:p14="http://schemas.microsoft.com/office/powerpoint/2010/main" val="4280491095"/>
      </p:ext>
    </p:extLst>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Box 3"/>
          <p:cNvSpPr txBox="1"/>
          <p:nvPr/>
        </p:nvSpPr>
        <p:spPr>
          <a:xfrm>
            <a:off x="975107" y="2420782"/>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Relational</a:t>
            </a:r>
            <a:endParaRPr lang="en-US" sz="1000" dirty="0">
              <a:latin typeface="Arial" pitchFamily="34" charset="0"/>
              <a:cs typeface="Arial" pitchFamily="34" charset="0"/>
            </a:endParaRPr>
          </a:p>
        </p:txBody>
      </p:sp>
      <p:sp>
        <p:nvSpPr>
          <p:cNvPr id="5" name="TextBox 4"/>
          <p:cNvSpPr txBox="1"/>
          <p:nvPr/>
        </p:nvSpPr>
        <p:spPr>
          <a:xfrm>
            <a:off x="2844059" y="2420781"/>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Data Warehouse</a:t>
            </a:r>
            <a:endParaRPr lang="en-US" sz="1000" dirty="0">
              <a:latin typeface="Arial" pitchFamily="34" charset="0"/>
              <a:cs typeface="Arial" pitchFamily="34" charset="0"/>
            </a:endParaRPr>
          </a:p>
        </p:txBody>
      </p:sp>
      <p:sp>
        <p:nvSpPr>
          <p:cNvPr id="6" name="TextBox 5"/>
          <p:cNvSpPr txBox="1"/>
          <p:nvPr/>
        </p:nvSpPr>
        <p:spPr>
          <a:xfrm>
            <a:off x="5281824" y="2420781"/>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Packaged App</a:t>
            </a:r>
            <a:endParaRPr lang="en-US" sz="1000" dirty="0">
              <a:latin typeface="Arial" pitchFamily="34" charset="0"/>
              <a:cs typeface="Arial" pitchFamily="34" charset="0"/>
            </a:endParaRPr>
          </a:p>
        </p:txBody>
      </p:sp>
      <p:sp>
        <p:nvSpPr>
          <p:cNvPr id="7" name="TextBox 6"/>
          <p:cNvSpPr txBox="1"/>
          <p:nvPr/>
        </p:nvSpPr>
        <p:spPr>
          <a:xfrm>
            <a:off x="7414868" y="2420781"/>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Big Data</a:t>
            </a:r>
            <a:endParaRPr lang="en-US" sz="1000" dirty="0">
              <a:latin typeface="Arial" pitchFamily="34" charset="0"/>
              <a:cs typeface="Arial" pitchFamily="34" charset="0"/>
            </a:endParaRPr>
          </a:p>
        </p:txBody>
      </p:sp>
      <p:sp>
        <p:nvSpPr>
          <p:cNvPr id="8" name="TextBox 7"/>
          <p:cNvSpPr txBox="1"/>
          <p:nvPr/>
        </p:nvSpPr>
        <p:spPr>
          <a:xfrm>
            <a:off x="9344767" y="2420781"/>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Hierarchal</a:t>
            </a:r>
            <a:endParaRPr lang="en-US" sz="1000" dirty="0">
              <a:latin typeface="Arial" pitchFamily="34" charset="0"/>
              <a:cs typeface="Arial" pitchFamily="34" charset="0"/>
            </a:endParaRPr>
          </a:p>
        </p:txBody>
      </p:sp>
      <p:sp>
        <p:nvSpPr>
          <p:cNvPr id="9" name="TextBox 8"/>
          <p:cNvSpPr txBox="1"/>
          <p:nvPr/>
        </p:nvSpPr>
        <p:spPr>
          <a:xfrm>
            <a:off x="975107" y="4173382"/>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HTML</a:t>
            </a:r>
            <a:endParaRPr lang="en-US" sz="1000" dirty="0">
              <a:latin typeface="Arial" pitchFamily="34" charset="0"/>
              <a:cs typeface="Arial" pitchFamily="34" charset="0"/>
            </a:endParaRPr>
          </a:p>
        </p:txBody>
      </p:sp>
      <p:sp>
        <p:nvSpPr>
          <p:cNvPr id="10" name="TextBox 9"/>
          <p:cNvSpPr txBox="1"/>
          <p:nvPr/>
        </p:nvSpPr>
        <p:spPr>
          <a:xfrm>
            <a:off x="3148781" y="4173382"/>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Web Services</a:t>
            </a:r>
            <a:endParaRPr lang="en-US" sz="1000" dirty="0">
              <a:latin typeface="Arial" pitchFamily="34" charset="0"/>
              <a:cs typeface="Arial" pitchFamily="34" charset="0"/>
            </a:endParaRPr>
          </a:p>
        </p:txBody>
      </p:sp>
      <p:sp>
        <p:nvSpPr>
          <p:cNvPr id="11" name="TextBox 10"/>
          <p:cNvSpPr txBox="1"/>
          <p:nvPr/>
        </p:nvSpPr>
        <p:spPr>
          <a:xfrm>
            <a:off x="5281824" y="4173382"/>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Word</a:t>
            </a:r>
            <a:endParaRPr lang="en-US" sz="1000" dirty="0">
              <a:latin typeface="Arial" pitchFamily="34" charset="0"/>
              <a:cs typeface="Arial" pitchFamily="34" charset="0"/>
            </a:endParaRPr>
          </a:p>
        </p:txBody>
      </p:sp>
      <p:sp>
        <p:nvSpPr>
          <p:cNvPr id="12" name="TextBox 11"/>
          <p:cNvSpPr txBox="1"/>
          <p:nvPr/>
        </p:nvSpPr>
        <p:spPr>
          <a:xfrm>
            <a:off x="7313296" y="4173382"/>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Excel</a:t>
            </a:r>
            <a:endParaRPr lang="en-US" sz="1000" dirty="0">
              <a:latin typeface="Arial" pitchFamily="34" charset="0"/>
              <a:cs typeface="Arial" pitchFamily="34" charset="0"/>
            </a:endParaRPr>
          </a:p>
        </p:txBody>
      </p:sp>
      <p:sp>
        <p:nvSpPr>
          <p:cNvPr id="13" name="TextBox 12"/>
          <p:cNvSpPr txBox="1"/>
          <p:nvPr/>
        </p:nvSpPr>
        <p:spPr>
          <a:xfrm>
            <a:off x="9446339" y="4173382"/>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HTML</a:t>
            </a:r>
            <a:endParaRPr lang="en-US" sz="1000" dirty="0">
              <a:latin typeface="Arial" pitchFamily="34" charset="0"/>
              <a:cs typeface="Arial" pitchFamily="34" charset="0"/>
            </a:endParaRPr>
          </a:p>
        </p:txBody>
      </p:sp>
      <p:sp>
        <p:nvSpPr>
          <p:cNvPr id="14" name="TextBox 13"/>
          <p:cNvSpPr txBox="1"/>
          <p:nvPr/>
        </p:nvSpPr>
        <p:spPr>
          <a:xfrm>
            <a:off x="970027" y="5773582"/>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XML</a:t>
            </a:r>
            <a:endParaRPr lang="en-US" sz="1000" dirty="0">
              <a:latin typeface="Arial" pitchFamily="34" charset="0"/>
              <a:cs typeface="Arial" pitchFamily="34" charset="0"/>
            </a:endParaRPr>
          </a:p>
        </p:txBody>
      </p:sp>
      <p:sp>
        <p:nvSpPr>
          <p:cNvPr id="15" name="TextBox 14"/>
          <p:cNvSpPr txBox="1"/>
          <p:nvPr/>
        </p:nvSpPr>
        <p:spPr>
          <a:xfrm>
            <a:off x="3047206" y="5768343"/>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File</a:t>
            </a:r>
            <a:endParaRPr lang="en-US" sz="1000" dirty="0">
              <a:latin typeface="Arial" pitchFamily="34" charset="0"/>
              <a:cs typeface="Arial" pitchFamily="34" charset="0"/>
            </a:endParaRPr>
          </a:p>
        </p:txBody>
      </p:sp>
      <p:sp>
        <p:nvSpPr>
          <p:cNvPr id="16" name="TextBox 15"/>
          <p:cNvSpPr txBox="1"/>
          <p:nvPr/>
        </p:nvSpPr>
        <p:spPr>
          <a:xfrm>
            <a:off x="5281824" y="5768343"/>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Flat File</a:t>
            </a:r>
            <a:endParaRPr lang="en-US" sz="1000" dirty="0">
              <a:latin typeface="Arial" pitchFamily="34" charset="0"/>
              <a:cs typeface="Arial" pitchFamily="34" charset="0"/>
            </a:endParaRPr>
          </a:p>
        </p:txBody>
      </p:sp>
      <p:sp>
        <p:nvSpPr>
          <p:cNvPr id="17" name="TextBox 16"/>
          <p:cNvSpPr txBox="1"/>
          <p:nvPr/>
        </p:nvSpPr>
        <p:spPr>
          <a:xfrm>
            <a:off x="7414868" y="5768343"/>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Tablet</a:t>
            </a:r>
            <a:endParaRPr lang="en-US" sz="1000" dirty="0">
              <a:latin typeface="Arial" pitchFamily="34" charset="0"/>
              <a:cs typeface="Arial" pitchFamily="34" charset="0"/>
            </a:endParaRPr>
          </a:p>
        </p:txBody>
      </p:sp>
      <p:sp>
        <p:nvSpPr>
          <p:cNvPr id="18" name="TextBox 17"/>
          <p:cNvSpPr txBox="1"/>
          <p:nvPr/>
        </p:nvSpPr>
        <p:spPr>
          <a:xfrm>
            <a:off x="9502206" y="5768343"/>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Smart Phone</a:t>
            </a:r>
            <a:endParaRPr lang="en-US" sz="1000" dirty="0">
              <a:latin typeface="Arial" pitchFamily="34" charset="0"/>
              <a:cs typeface="Arial" pitchFamily="34" charset="0"/>
            </a:endParaRPr>
          </a:p>
        </p:txBody>
      </p:sp>
      <p:pic>
        <p:nvPicPr>
          <p:cNvPr id="19" name="Picture 18" descr="relational.png"/>
          <p:cNvPicPr>
            <a:picLocks noChangeAspect="1"/>
          </p:cNvPicPr>
          <p:nvPr/>
        </p:nvPicPr>
        <p:blipFill>
          <a:blip r:embed="rId3" cstate="print"/>
          <a:stretch>
            <a:fillRect/>
          </a:stretch>
        </p:blipFill>
        <p:spPr>
          <a:xfrm>
            <a:off x="1320456" y="1430178"/>
            <a:ext cx="945234" cy="861062"/>
          </a:xfrm>
          <a:prstGeom prst="rect">
            <a:avLst/>
          </a:prstGeom>
        </p:spPr>
      </p:pic>
      <p:pic>
        <p:nvPicPr>
          <p:cNvPr id="20" name="Picture 19" descr="data-warehouse.png"/>
          <p:cNvPicPr>
            <a:picLocks noChangeAspect="1"/>
          </p:cNvPicPr>
          <p:nvPr/>
        </p:nvPicPr>
        <p:blipFill>
          <a:blip r:embed="rId4" cstate="print"/>
          <a:stretch>
            <a:fillRect/>
          </a:stretch>
        </p:blipFill>
        <p:spPr>
          <a:xfrm>
            <a:off x="2945635" y="1125378"/>
            <a:ext cx="1554492" cy="1216152"/>
          </a:xfrm>
          <a:prstGeom prst="rect">
            <a:avLst/>
          </a:prstGeom>
        </p:spPr>
      </p:pic>
      <p:pic>
        <p:nvPicPr>
          <p:cNvPr id="21" name="Picture 20" descr="packaged-app.png"/>
          <p:cNvPicPr>
            <a:picLocks noChangeAspect="1"/>
          </p:cNvPicPr>
          <p:nvPr/>
        </p:nvPicPr>
        <p:blipFill>
          <a:blip r:embed="rId5" cstate="print"/>
          <a:stretch>
            <a:fillRect/>
          </a:stretch>
        </p:blipFill>
        <p:spPr>
          <a:xfrm>
            <a:off x="5383398" y="1430178"/>
            <a:ext cx="1304204" cy="978408"/>
          </a:xfrm>
          <a:prstGeom prst="rect">
            <a:avLst/>
          </a:prstGeom>
        </p:spPr>
      </p:pic>
      <p:pic>
        <p:nvPicPr>
          <p:cNvPr id="22" name="Picture 21" descr="big-data.png"/>
          <p:cNvPicPr>
            <a:picLocks noChangeAspect="1"/>
          </p:cNvPicPr>
          <p:nvPr/>
        </p:nvPicPr>
        <p:blipFill>
          <a:blip r:embed="rId6" cstate="print"/>
          <a:stretch>
            <a:fillRect/>
          </a:stretch>
        </p:blipFill>
        <p:spPr>
          <a:xfrm>
            <a:off x="7516442" y="1277778"/>
            <a:ext cx="1304204" cy="1059942"/>
          </a:xfrm>
          <a:prstGeom prst="rect">
            <a:avLst/>
          </a:prstGeom>
        </p:spPr>
      </p:pic>
      <p:pic>
        <p:nvPicPr>
          <p:cNvPr id="23" name="Picture 22" descr="hierarchal.png"/>
          <p:cNvPicPr>
            <a:picLocks noChangeAspect="1"/>
          </p:cNvPicPr>
          <p:nvPr/>
        </p:nvPicPr>
        <p:blipFill>
          <a:blip r:embed="rId7" cstate="print"/>
          <a:stretch>
            <a:fillRect/>
          </a:stretch>
        </p:blipFill>
        <p:spPr>
          <a:xfrm>
            <a:off x="9649486" y="1353978"/>
            <a:ext cx="1109183" cy="941942"/>
          </a:xfrm>
          <a:prstGeom prst="rect">
            <a:avLst/>
          </a:prstGeom>
        </p:spPr>
      </p:pic>
      <p:pic>
        <p:nvPicPr>
          <p:cNvPr id="24" name="Picture 23" descr="html.png"/>
          <p:cNvPicPr>
            <a:picLocks noChangeAspect="1"/>
          </p:cNvPicPr>
          <p:nvPr/>
        </p:nvPicPr>
        <p:blipFill>
          <a:blip r:embed="rId8" cstate="print"/>
          <a:stretch>
            <a:fillRect/>
          </a:stretch>
        </p:blipFill>
        <p:spPr>
          <a:xfrm>
            <a:off x="1015735" y="3030379"/>
            <a:ext cx="1340771" cy="1089660"/>
          </a:xfrm>
          <a:prstGeom prst="rect">
            <a:avLst/>
          </a:prstGeom>
        </p:spPr>
      </p:pic>
      <p:pic>
        <p:nvPicPr>
          <p:cNvPr id="25" name="Picture 24" descr="web-services.png"/>
          <p:cNvPicPr>
            <a:picLocks noChangeAspect="1"/>
          </p:cNvPicPr>
          <p:nvPr/>
        </p:nvPicPr>
        <p:blipFill>
          <a:blip r:embed="rId9" cstate="print"/>
          <a:stretch>
            <a:fillRect/>
          </a:stretch>
        </p:blipFill>
        <p:spPr>
          <a:xfrm>
            <a:off x="3250353" y="3030379"/>
            <a:ext cx="1194505" cy="1166636"/>
          </a:xfrm>
          <a:prstGeom prst="rect">
            <a:avLst/>
          </a:prstGeom>
        </p:spPr>
      </p:pic>
      <p:pic>
        <p:nvPicPr>
          <p:cNvPr id="26" name="Picture 25" descr="word.png"/>
          <p:cNvPicPr>
            <a:picLocks noChangeAspect="1"/>
          </p:cNvPicPr>
          <p:nvPr/>
        </p:nvPicPr>
        <p:blipFill>
          <a:blip r:embed="rId10" cstate="print"/>
          <a:stretch>
            <a:fillRect/>
          </a:stretch>
        </p:blipFill>
        <p:spPr>
          <a:xfrm>
            <a:off x="5484971" y="3030379"/>
            <a:ext cx="1096994" cy="1028700"/>
          </a:xfrm>
          <a:prstGeom prst="rect">
            <a:avLst/>
          </a:prstGeom>
        </p:spPr>
      </p:pic>
      <p:pic>
        <p:nvPicPr>
          <p:cNvPr id="27" name="Picture 26" descr="excel.png"/>
          <p:cNvPicPr>
            <a:picLocks noChangeAspect="1"/>
          </p:cNvPicPr>
          <p:nvPr/>
        </p:nvPicPr>
        <p:blipFill>
          <a:blip r:embed="rId11" cstate="print"/>
          <a:stretch>
            <a:fillRect/>
          </a:stretch>
        </p:blipFill>
        <p:spPr>
          <a:xfrm>
            <a:off x="7516442" y="3030379"/>
            <a:ext cx="1072617" cy="999135"/>
          </a:xfrm>
          <a:prstGeom prst="rect">
            <a:avLst/>
          </a:prstGeom>
        </p:spPr>
      </p:pic>
      <p:pic>
        <p:nvPicPr>
          <p:cNvPr id="28" name="Picture 27" descr="html-2.png"/>
          <p:cNvPicPr>
            <a:picLocks noChangeAspect="1"/>
          </p:cNvPicPr>
          <p:nvPr/>
        </p:nvPicPr>
        <p:blipFill>
          <a:blip r:embed="rId12" cstate="print"/>
          <a:stretch>
            <a:fillRect/>
          </a:stretch>
        </p:blipFill>
        <p:spPr>
          <a:xfrm>
            <a:off x="9751061" y="3030379"/>
            <a:ext cx="1072617" cy="934238"/>
          </a:xfrm>
          <a:prstGeom prst="rect">
            <a:avLst/>
          </a:prstGeom>
        </p:spPr>
      </p:pic>
      <p:pic>
        <p:nvPicPr>
          <p:cNvPr id="29" name="Picture 28" descr="xml.png"/>
          <p:cNvPicPr>
            <a:picLocks noChangeAspect="1"/>
          </p:cNvPicPr>
          <p:nvPr/>
        </p:nvPicPr>
        <p:blipFill>
          <a:blip r:embed="rId13" cstate="print"/>
          <a:stretch>
            <a:fillRect/>
          </a:stretch>
        </p:blipFill>
        <p:spPr>
          <a:xfrm>
            <a:off x="1320456" y="4724400"/>
            <a:ext cx="1072617" cy="941058"/>
          </a:xfrm>
          <a:prstGeom prst="rect">
            <a:avLst/>
          </a:prstGeom>
        </p:spPr>
      </p:pic>
      <p:pic>
        <p:nvPicPr>
          <p:cNvPr id="30" name="Picture 29" descr="file.png"/>
          <p:cNvPicPr>
            <a:picLocks noChangeAspect="1"/>
          </p:cNvPicPr>
          <p:nvPr/>
        </p:nvPicPr>
        <p:blipFill>
          <a:blip r:embed="rId14" cstate="print"/>
          <a:stretch>
            <a:fillRect/>
          </a:stretch>
        </p:blipFill>
        <p:spPr>
          <a:xfrm>
            <a:off x="3351928" y="4724403"/>
            <a:ext cx="926351" cy="927717"/>
          </a:xfrm>
          <a:prstGeom prst="rect">
            <a:avLst/>
          </a:prstGeom>
        </p:spPr>
      </p:pic>
      <p:pic>
        <p:nvPicPr>
          <p:cNvPr id="31" name="Picture 30" descr="flat-file.png"/>
          <p:cNvPicPr>
            <a:picLocks noChangeAspect="1"/>
          </p:cNvPicPr>
          <p:nvPr/>
        </p:nvPicPr>
        <p:blipFill>
          <a:blip r:embed="rId15" cstate="print"/>
          <a:stretch>
            <a:fillRect/>
          </a:stretch>
        </p:blipFill>
        <p:spPr>
          <a:xfrm>
            <a:off x="5472274" y="4910436"/>
            <a:ext cx="1279827" cy="728367"/>
          </a:xfrm>
          <a:prstGeom prst="rect">
            <a:avLst/>
          </a:prstGeom>
        </p:spPr>
      </p:pic>
      <p:pic>
        <p:nvPicPr>
          <p:cNvPr id="32" name="Picture 31" descr="tablet.png"/>
          <p:cNvPicPr>
            <a:picLocks noChangeAspect="1"/>
          </p:cNvPicPr>
          <p:nvPr/>
        </p:nvPicPr>
        <p:blipFill>
          <a:blip r:embed="rId16" cstate="print"/>
          <a:stretch>
            <a:fillRect/>
          </a:stretch>
        </p:blipFill>
        <p:spPr>
          <a:xfrm>
            <a:off x="7719589" y="4724400"/>
            <a:ext cx="901973" cy="904620"/>
          </a:xfrm>
          <a:prstGeom prst="rect">
            <a:avLst/>
          </a:prstGeom>
        </p:spPr>
      </p:pic>
      <p:pic>
        <p:nvPicPr>
          <p:cNvPr id="33" name="Picture 32" descr="smart-phone.png"/>
          <p:cNvPicPr>
            <a:picLocks noChangeAspect="1"/>
          </p:cNvPicPr>
          <p:nvPr/>
        </p:nvPicPr>
        <p:blipFill>
          <a:blip r:embed="rId17" cstate="print"/>
          <a:stretch>
            <a:fillRect/>
          </a:stretch>
        </p:blipFill>
        <p:spPr>
          <a:xfrm>
            <a:off x="9954207" y="4876803"/>
            <a:ext cx="633819" cy="776631"/>
          </a:xfrm>
          <a:prstGeom prst="rect">
            <a:avLst/>
          </a:prstGeom>
        </p:spPr>
      </p:pic>
    </p:spTree>
    <p:extLst>
      <p:ext uri="{BB962C8B-B14F-4D97-AF65-F5344CB8AC3E}">
        <p14:creationId xmlns:p14="http://schemas.microsoft.com/office/powerpoint/2010/main" val="3177027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1508367" y="2496982"/>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BI Tools</a:t>
            </a:r>
            <a:endParaRPr lang="en-US" sz="1000" dirty="0">
              <a:latin typeface="Arial" pitchFamily="34" charset="0"/>
              <a:cs typeface="Arial" pitchFamily="34" charset="0"/>
            </a:endParaRPr>
          </a:p>
        </p:txBody>
      </p:sp>
      <p:sp>
        <p:nvSpPr>
          <p:cNvPr id="42" name="TextBox 41"/>
          <p:cNvSpPr txBox="1"/>
          <p:nvPr/>
        </p:nvSpPr>
        <p:spPr>
          <a:xfrm>
            <a:off x="3651570" y="2496982"/>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Excel</a:t>
            </a:r>
            <a:endParaRPr lang="en-US" sz="1000" dirty="0">
              <a:latin typeface="Arial" pitchFamily="34" charset="0"/>
              <a:cs typeface="Arial" pitchFamily="34" charset="0"/>
            </a:endParaRPr>
          </a:p>
        </p:txBody>
      </p:sp>
      <p:sp>
        <p:nvSpPr>
          <p:cNvPr id="43" name="TextBox 42"/>
          <p:cNvSpPr txBox="1"/>
          <p:nvPr/>
        </p:nvSpPr>
        <p:spPr>
          <a:xfrm>
            <a:off x="5860793" y="2491743"/>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Web Portal</a:t>
            </a:r>
            <a:endParaRPr lang="en-US" sz="1000" dirty="0">
              <a:latin typeface="Arial" pitchFamily="34" charset="0"/>
              <a:cs typeface="Arial" pitchFamily="34" charset="0"/>
            </a:endParaRPr>
          </a:p>
        </p:txBody>
      </p:sp>
      <p:sp>
        <p:nvSpPr>
          <p:cNvPr id="44" name="TextBox 43"/>
          <p:cNvSpPr txBox="1"/>
          <p:nvPr/>
        </p:nvSpPr>
        <p:spPr>
          <a:xfrm>
            <a:off x="8100491" y="2491743"/>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Enterprise Search</a:t>
            </a:r>
            <a:endParaRPr lang="en-US" sz="1000" dirty="0">
              <a:latin typeface="Arial" pitchFamily="34" charset="0"/>
              <a:cs typeface="Arial" pitchFamily="34" charset="0"/>
            </a:endParaRPr>
          </a:p>
        </p:txBody>
      </p:sp>
      <p:sp>
        <p:nvSpPr>
          <p:cNvPr id="45" name="TextBox 44"/>
          <p:cNvSpPr txBox="1"/>
          <p:nvPr/>
        </p:nvSpPr>
        <p:spPr>
          <a:xfrm>
            <a:off x="1330613" y="6002182"/>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Relational Views</a:t>
            </a:r>
            <a:endParaRPr lang="en-US" sz="1000" dirty="0">
              <a:latin typeface="Arial" pitchFamily="34" charset="0"/>
              <a:cs typeface="Arial" pitchFamily="34" charset="0"/>
            </a:endParaRPr>
          </a:p>
        </p:txBody>
      </p:sp>
      <p:sp>
        <p:nvSpPr>
          <p:cNvPr id="46" name="TextBox 45"/>
          <p:cNvSpPr txBox="1"/>
          <p:nvPr/>
        </p:nvSpPr>
        <p:spPr>
          <a:xfrm>
            <a:off x="3174173" y="6002182"/>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Spreadsheet</a:t>
            </a:r>
            <a:endParaRPr lang="en-US" sz="1000" dirty="0">
              <a:latin typeface="Arial" pitchFamily="34" charset="0"/>
              <a:cs typeface="Arial" pitchFamily="34" charset="0"/>
            </a:endParaRPr>
          </a:p>
        </p:txBody>
      </p:sp>
      <p:sp>
        <p:nvSpPr>
          <p:cNvPr id="47" name="TextBox 46"/>
          <p:cNvSpPr txBox="1"/>
          <p:nvPr/>
        </p:nvSpPr>
        <p:spPr>
          <a:xfrm>
            <a:off x="5104070" y="6002182"/>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Virtual Mart/ODS</a:t>
            </a:r>
            <a:endParaRPr lang="en-US" sz="1000" dirty="0">
              <a:latin typeface="Arial" pitchFamily="34" charset="0"/>
              <a:cs typeface="Arial" pitchFamily="34" charset="0"/>
            </a:endParaRPr>
          </a:p>
        </p:txBody>
      </p:sp>
      <p:sp>
        <p:nvSpPr>
          <p:cNvPr id="48" name="TextBox 47"/>
          <p:cNvSpPr txBox="1"/>
          <p:nvPr/>
        </p:nvSpPr>
        <p:spPr>
          <a:xfrm>
            <a:off x="6526100" y="6002182"/>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Cache</a:t>
            </a:r>
            <a:endParaRPr lang="en-US" sz="1000" dirty="0">
              <a:latin typeface="Arial" pitchFamily="34" charset="0"/>
              <a:cs typeface="Arial" pitchFamily="34" charset="0"/>
            </a:endParaRPr>
          </a:p>
        </p:txBody>
      </p:sp>
      <p:sp>
        <p:nvSpPr>
          <p:cNvPr id="49" name="TextBox 48"/>
          <p:cNvSpPr txBox="1"/>
          <p:nvPr/>
        </p:nvSpPr>
        <p:spPr>
          <a:xfrm>
            <a:off x="7948129" y="6002182"/>
            <a:ext cx="1625177" cy="246221"/>
          </a:xfrm>
          <a:prstGeom prst="rect">
            <a:avLst/>
          </a:prstGeom>
          <a:noFill/>
        </p:spPr>
        <p:txBody>
          <a:bodyPr wrap="square" rtlCol="0">
            <a:spAutoFit/>
          </a:bodyPr>
          <a:lstStyle/>
          <a:p>
            <a:pPr algn="ctr"/>
            <a:r>
              <a:rPr lang="en-US" sz="1000" dirty="0" smtClean="0">
                <a:latin typeface="Arial" pitchFamily="34" charset="0"/>
                <a:cs typeface="Arial" pitchFamily="34" charset="0"/>
              </a:rPr>
              <a:t>Services</a:t>
            </a:r>
            <a:endParaRPr lang="en-US" sz="1000" dirty="0">
              <a:latin typeface="Arial" pitchFamily="34" charset="0"/>
              <a:cs typeface="Arial" pitchFamily="34" charset="0"/>
            </a:endParaRPr>
          </a:p>
        </p:txBody>
      </p:sp>
      <p:pic>
        <p:nvPicPr>
          <p:cNvPr id="30" name="Picture 29" descr="bi-tools.png"/>
          <p:cNvPicPr>
            <a:picLocks noChangeAspect="1"/>
          </p:cNvPicPr>
          <p:nvPr/>
        </p:nvPicPr>
        <p:blipFill>
          <a:blip r:embed="rId3" cstate="print"/>
          <a:stretch>
            <a:fillRect/>
          </a:stretch>
        </p:blipFill>
        <p:spPr>
          <a:xfrm>
            <a:off x="1320456" y="1143002"/>
            <a:ext cx="1730813" cy="1224823"/>
          </a:xfrm>
          <a:prstGeom prst="rect">
            <a:avLst/>
          </a:prstGeom>
        </p:spPr>
      </p:pic>
      <p:pic>
        <p:nvPicPr>
          <p:cNvPr id="31" name="Picture 30" descr="excel-2.png"/>
          <p:cNvPicPr>
            <a:picLocks noChangeAspect="1"/>
          </p:cNvPicPr>
          <p:nvPr/>
        </p:nvPicPr>
        <p:blipFill>
          <a:blip r:embed="rId4" cstate="print"/>
          <a:stretch>
            <a:fillRect/>
          </a:stretch>
        </p:blipFill>
        <p:spPr>
          <a:xfrm>
            <a:off x="3555074" y="1143003"/>
            <a:ext cx="1730813" cy="1210987"/>
          </a:xfrm>
          <a:prstGeom prst="rect">
            <a:avLst/>
          </a:prstGeom>
        </p:spPr>
      </p:pic>
      <p:pic>
        <p:nvPicPr>
          <p:cNvPr id="32" name="Picture 31" descr="web-portal.png"/>
          <p:cNvPicPr>
            <a:picLocks noChangeAspect="1"/>
          </p:cNvPicPr>
          <p:nvPr/>
        </p:nvPicPr>
        <p:blipFill>
          <a:blip r:embed="rId5" cstate="print"/>
          <a:stretch>
            <a:fillRect/>
          </a:stretch>
        </p:blipFill>
        <p:spPr>
          <a:xfrm>
            <a:off x="5789692" y="1143000"/>
            <a:ext cx="1730813" cy="1204260"/>
          </a:xfrm>
          <a:prstGeom prst="rect">
            <a:avLst/>
          </a:prstGeom>
        </p:spPr>
      </p:pic>
      <p:pic>
        <p:nvPicPr>
          <p:cNvPr id="33" name="Picture 32" descr="enterprise-search.png"/>
          <p:cNvPicPr>
            <a:picLocks noChangeAspect="1"/>
          </p:cNvPicPr>
          <p:nvPr/>
        </p:nvPicPr>
        <p:blipFill>
          <a:blip r:embed="rId6" cstate="print"/>
          <a:stretch>
            <a:fillRect/>
          </a:stretch>
        </p:blipFill>
        <p:spPr>
          <a:xfrm>
            <a:off x="8024310" y="1143000"/>
            <a:ext cx="1730813" cy="1184666"/>
          </a:xfrm>
          <a:prstGeom prst="rect">
            <a:avLst/>
          </a:prstGeom>
        </p:spPr>
      </p:pic>
      <p:pic>
        <p:nvPicPr>
          <p:cNvPr id="34" name="Picture 33" descr="object-1.png"/>
          <p:cNvPicPr>
            <a:picLocks noChangeAspect="1"/>
          </p:cNvPicPr>
          <p:nvPr/>
        </p:nvPicPr>
        <p:blipFill>
          <a:blip r:embed="rId7" cstate="print"/>
          <a:stretch>
            <a:fillRect/>
          </a:stretch>
        </p:blipFill>
        <p:spPr>
          <a:xfrm>
            <a:off x="1523603" y="3048000"/>
            <a:ext cx="889784" cy="824173"/>
          </a:xfrm>
          <a:prstGeom prst="rect">
            <a:avLst/>
          </a:prstGeom>
        </p:spPr>
      </p:pic>
      <p:pic>
        <p:nvPicPr>
          <p:cNvPr id="35" name="Picture 34" descr="object-2.png"/>
          <p:cNvPicPr>
            <a:picLocks noChangeAspect="1"/>
          </p:cNvPicPr>
          <p:nvPr/>
        </p:nvPicPr>
        <p:blipFill>
          <a:blip r:embed="rId8" cstate="print"/>
          <a:stretch>
            <a:fillRect/>
          </a:stretch>
        </p:blipFill>
        <p:spPr>
          <a:xfrm>
            <a:off x="2945633" y="2971800"/>
            <a:ext cx="1121372" cy="962388"/>
          </a:xfrm>
          <a:prstGeom prst="rect">
            <a:avLst/>
          </a:prstGeom>
        </p:spPr>
      </p:pic>
      <p:pic>
        <p:nvPicPr>
          <p:cNvPr id="36" name="Picture 35" descr="object-3.png"/>
          <p:cNvPicPr>
            <a:picLocks noChangeAspect="1"/>
          </p:cNvPicPr>
          <p:nvPr/>
        </p:nvPicPr>
        <p:blipFill>
          <a:blip r:embed="rId9" cstate="print"/>
          <a:stretch>
            <a:fillRect/>
          </a:stretch>
        </p:blipFill>
        <p:spPr>
          <a:xfrm>
            <a:off x="4672384" y="2971803"/>
            <a:ext cx="926351" cy="906737"/>
          </a:xfrm>
          <a:prstGeom prst="rect">
            <a:avLst/>
          </a:prstGeom>
        </p:spPr>
      </p:pic>
      <p:pic>
        <p:nvPicPr>
          <p:cNvPr id="37" name="Picture 36" descr="object-4.png"/>
          <p:cNvPicPr>
            <a:picLocks noChangeAspect="1"/>
          </p:cNvPicPr>
          <p:nvPr/>
        </p:nvPicPr>
        <p:blipFill>
          <a:blip r:embed="rId10" cstate="print"/>
          <a:stretch>
            <a:fillRect/>
          </a:stretch>
        </p:blipFill>
        <p:spPr>
          <a:xfrm>
            <a:off x="1422030" y="4343403"/>
            <a:ext cx="975106" cy="637563"/>
          </a:xfrm>
          <a:prstGeom prst="rect">
            <a:avLst/>
          </a:prstGeom>
        </p:spPr>
      </p:pic>
      <p:pic>
        <p:nvPicPr>
          <p:cNvPr id="38" name="Picture 37" descr="object-5.png"/>
          <p:cNvPicPr>
            <a:picLocks noChangeAspect="1"/>
          </p:cNvPicPr>
          <p:nvPr/>
        </p:nvPicPr>
        <p:blipFill>
          <a:blip r:embed="rId11" cstate="print"/>
          <a:stretch>
            <a:fillRect/>
          </a:stretch>
        </p:blipFill>
        <p:spPr>
          <a:xfrm>
            <a:off x="2844059" y="4282522"/>
            <a:ext cx="975106" cy="746681"/>
          </a:xfrm>
          <a:prstGeom prst="rect">
            <a:avLst/>
          </a:prstGeom>
        </p:spPr>
      </p:pic>
      <p:pic>
        <p:nvPicPr>
          <p:cNvPr id="39" name="Picture 38" descr="object-6.png"/>
          <p:cNvPicPr>
            <a:picLocks noChangeAspect="1"/>
          </p:cNvPicPr>
          <p:nvPr/>
        </p:nvPicPr>
        <p:blipFill>
          <a:blip r:embed="rId12" cstate="print"/>
          <a:stretch>
            <a:fillRect/>
          </a:stretch>
        </p:blipFill>
        <p:spPr>
          <a:xfrm>
            <a:off x="4062941" y="4343400"/>
            <a:ext cx="731330" cy="548640"/>
          </a:xfrm>
          <a:prstGeom prst="rect">
            <a:avLst/>
          </a:prstGeom>
        </p:spPr>
      </p:pic>
      <p:pic>
        <p:nvPicPr>
          <p:cNvPr id="40" name="Picture 39" descr="object-7.png"/>
          <p:cNvPicPr>
            <a:picLocks noChangeAspect="1"/>
          </p:cNvPicPr>
          <p:nvPr/>
        </p:nvPicPr>
        <p:blipFill>
          <a:blip r:embed="rId13" cstate="print"/>
          <a:stretch>
            <a:fillRect/>
          </a:stretch>
        </p:blipFill>
        <p:spPr>
          <a:xfrm>
            <a:off x="4977103" y="4419600"/>
            <a:ext cx="585064" cy="377594"/>
          </a:xfrm>
          <a:prstGeom prst="rect">
            <a:avLst/>
          </a:prstGeom>
        </p:spPr>
      </p:pic>
      <p:pic>
        <p:nvPicPr>
          <p:cNvPr id="60" name="Picture 59" descr="object-8.png"/>
          <p:cNvPicPr>
            <a:picLocks noChangeAspect="1"/>
          </p:cNvPicPr>
          <p:nvPr/>
        </p:nvPicPr>
        <p:blipFill>
          <a:blip r:embed="rId14" cstate="print"/>
          <a:stretch>
            <a:fillRect/>
          </a:stretch>
        </p:blipFill>
        <p:spPr>
          <a:xfrm>
            <a:off x="5789692" y="4419600"/>
            <a:ext cx="646008" cy="458436"/>
          </a:xfrm>
          <a:prstGeom prst="rect">
            <a:avLst/>
          </a:prstGeom>
        </p:spPr>
      </p:pic>
      <p:pic>
        <p:nvPicPr>
          <p:cNvPr id="61" name="Picture 60" descr="object-9.png"/>
          <p:cNvPicPr>
            <a:picLocks noChangeAspect="1"/>
          </p:cNvPicPr>
          <p:nvPr/>
        </p:nvPicPr>
        <p:blipFill>
          <a:blip r:embed="rId15" cstate="print"/>
          <a:stretch>
            <a:fillRect/>
          </a:stretch>
        </p:blipFill>
        <p:spPr>
          <a:xfrm>
            <a:off x="6602280" y="4419600"/>
            <a:ext cx="646008" cy="458436"/>
          </a:xfrm>
          <a:prstGeom prst="rect">
            <a:avLst/>
          </a:prstGeom>
        </p:spPr>
      </p:pic>
      <p:pic>
        <p:nvPicPr>
          <p:cNvPr id="62" name="Picture 61" descr="object-10.png"/>
          <p:cNvPicPr>
            <a:picLocks noChangeAspect="1"/>
          </p:cNvPicPr>
          <p:nvPr/>
        </p:nvPicPr>
        <p:blipFill>
          <a:blip r:embed="rId16" cstate="print"/>
          <a:stretch>
            <a:fillRect/>
          </a:stretch>
        </p:blipFill>
        <p:spPr>
          <a:xfrm>
            <a:off x="7414868" y="4419600"/>
            <a:ext cx="646008" cy="458436"/>
          </a:xfrm>
          <a:prstGeom prst="rect">
            <a:avLst/>
          </a:prstGeom>
        </p:spPr>
      </p:pic>
      <p:pic>
        <p:nvPicPr>
          <p:cNvPr id="63" name="Picture 62" descr="relational-views.png"/>
          <p:cNvPicPr>
            <a:picLocks noChangeAspect="1"/>
          </p:cNvPicPr>
          <p:nvPr/>
        </p:nvPicPr>
        <p:blipFill>
          <a:blip r:embed="rId17" cstate="print"/>
          <a:stretch>
            <a:fillRect/>
          </a:stretch>
        </p:blipFill>
        <p:spPr>
          <a:xfrm>
            <a:off x="1523603" y="5181603"/>
            <a:ext cx="1340771" cy="686259"/>
          </a:xfrm>
          <a:prstGeom prst="rect">
            <a:avLst/>
          </a:prstGeom>
        </p:spPr>
      </p:pic>
      <p:pic>
        <p:nvPicPr>
          <p:cNvPr id="64" name="Picture 63" descr="spreadsheet.png"/>
          <p:cNvPicPr>
            <a:picLocks noChangeAspect="1"/>
          </p:cNvPicPr>
          <p:nvPr/>
        </p:nvPicPr>
        <p:blipFill>
          <a:blip r:embed="rId18" cstate="print"/>
          <a:stretch>
            <a:fillRect/>
          </a:stretch>
        </p:blipFill>
        <p:spPr>
          <a:xfrm>
            <a:off x="3250353" y="5181603"/>
            <a:ext cx="1462659" cy="721799"/>
          </a:xfrm>
          <a:prstGeom prst="rect">
            <a:avLst/>
          </a:prstGeom>
        </p:spPr>
      </p:pic>
      <p:pic>
        <p:nvPicPr>
          <p:cNvPr id="65" name="Picture 64" descr="virtual-mart-ods.png"/>
          <p:cNvPicPr>
            <a:picLocks noChangeAspect="1"/>
          </p:cNvPicPr>
          <p:nvPr/>
        </p:nvPicPr>
        <p:blipFill>
          <a:blip r:embed="rId19" cstate="print"/>
          <a:stretch>
            <a:fillRect/>
          </a:stretch>
        </p:blipFill>
        <p:spPr>
          <a:xfrm>
            <a:off x="5363083" y="5334003"/>
            <a:ext cx="1036050" cy="586529"/>
          </a:xfrm>
          <a:prstGeom prst="rect">
            <a:avLst/>
          </a:prstGeom>
        </p:spPr>
      </p:pic>
      <p:pic>
        <p:nvPicPr>
          <p:cNvPr id="66" name="Picture 65" descr="virtual-mart-ods.png"/>
          <p:cNvPicPr>
            <a:picLocks noChangeAspect="1"/>
          </p:cNvPicPr>
          <p:nvPr/>
        </p:nvPicPr>
        <p:blipFill>
          <a:blip r:embed="rId19" cstate="print"/>
          <a:stretch>
            <a:fillRect/>
          </a:stretch>
        </p:blipFill>
        <p:spPr>
          <a:xfrm>
            <a:off x="6886686" y="5334003"/>
            <a:ext cx="1036050" cy="586529"/>
          </a:xfrm>
          <a:prstGeom prst="rect">
            <a:avLst/>
          </a:prstGeom>
        </p:spPr>
      </p:pic>
      <p:pic>
        <p:nvPicPr>
          <p:cNvPr id="67" name="Picture 66" descr="services.png"/>
          <p:cNvPicPr>
            <a:picLocks noChangeAspect="1"/>
          </p:cNvPicPr>
          <p:nvPr/>
        </p:nvPicPr>
        <p:blipFill>
          <a:blip r:embed="rId20" cstate="print"/>
          <a:stretch>
            <a:fillRect/>
          </a:stretch>
        </p:blipFill>
        <p:spPr>
          <a:xfrm>
            <a:off x="8329030" y="5257800"/>
            <a:ext cx="853218" cy="640080"/>
          </a:xfrm>
          <a:prstGeom prst="rect">
            <a:avLst/>
          </a:prstGeom>
        </p:spPr>
      </p:pic>
      <p:sp>
        <p:nvSpPr>
          <p:cNvPr id="50" name="Cloud 49"/>
          <p:cNvSpPr/>
          <p:nvPr/>
        </p:nvSpPr>
        <p:spPr>
          <a:xfrm>
            <a:off x="6097444" y="3148512"/>
            <a:ext cx="1009672" cy="711938"/>
          </a:xfrm>
          <a:prstGeom prst="cloud">
            <a:avLst/>
          </a:prstGeom>
          <a:gradFill flip="none" rotWithShape="1">
            <a:gsLst>
              <a:gs pos="0">
                <a:schemeClr val="bg1">
                  <a:lumMod val="65000"/>
                </a:schemeClr>
              </a:gs>
              <a:gs pos="50000">
                <a:schemeClr val="bg1"/>
              </a:gs>
              <a:gs pos="100000">
                <a:schemeClr val="bg1">
                  <a:lumMod val="75000"/>
                </a:schemeClr>
              </a:gs>
            </a:gsLst>
            <a:lin ang="13500000" scaled="1"/>
            <a:tileRect/>
          </a:gra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9232725"/>
      </p:ext>
    </p:extLst>
  </p:cSld>
  <p:clrMapOvr>
    <a:masterClrMapping/>
  </p:clrMapOvr>
</p:sld>
</file>

<file path=ppt/theme/theme1.xml><?xml version="1.0" encoding="utf-8"?>
<a:theme xmlns:a="http://schemas.openxmlformats.org/drawingml/2006/main" name="1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20322</TotalTime>
  <Words>320</Words>
  <Application>Microsoft Office PowerPoint</Application>
  <PresentationFormat>Custom</PresentationFormat>
  <Paragraphs>55</Paragraphs>
  <Slides>7</Slides>
  <Notes>7</Notes>
  <HiddenSlides>0</HiddenSlides>
  <MMClips>0</MMClips>
  <ScaleCrop>false</ScaleCrop>
  <HeadingPairs>
    <vt:vector size="4" baseType="variant">
      <vt:variant>
        <vt:lpstr>Theme</vt:lpstr>
      </vt:variant>
      <vt:variant>
        <vt:i4>2</vt:i4>
      </vt:variant>
      <vt:variant>
        <vt:lpstr>Slide Titles</vt:lpstr>
      </vt:variant>
      <vt:variant>
        <vt:i4>7</vt:i4>
      </vt:variant>
    </vt:vector>
  </HeadingPairs>
  <TitlesOfParts>
    <vt:vector size="9" baseType="lpstr">
      <vt:lpstr>10_Cisco Arial 16x9 template_dark</vt:lpstr>
      <vt:lpstr>11_Cisco Arial 16x9 template_dark</vt:lpstr>
      <vt:lpstr>Agenda Cisco Data Virtualization PDTool Training</vt:lpstr>
      <vt:lpstr>Agenda</vt:lpstr>
      <vt:lpstr>PowerPoint Presentation</vt:lpstr>
      <vt:lpstr>Agenda – Day 1</vt:lpstr>
      <vt:lpstr>Course Labs</vt:lpstr>
      <vt:lpstr>PowerPoint Presentation</vt:lpstr>
      <vt:lpstr>PowerPoint Presentation</vt:lpstr>
    </vt:vector>
  </TitlesOfParts>
  <Company>Cisco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Template Theme Files</dc:title>
  <dc:creator>mike needham</dc:creator>
  <cp:lastModifiedBy>Mike Tinius</cp:lastModifiedBy>
  <cp:revision>550</cp:revision>
  <cp:lastPrinted>2013-12-10T15:12:31Z</cp:lastPrinted>
  <dcterms:created xsi:type="dcterms:W3CDTF">2013-06-13T22:12:01Z</dcterms:created>
  <dcterms:modified xsi:type="dcterms:W3CDTF">2014-07-15T21:39:58Z</dcterms:modified>
</cp:coreProperties>
</file>